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74"/>
  </p:notesMasterIdLst>
  <p:handoutMasterIdLst>
    <p:handoutMasterId r:id="rId75"/>
  </p:handoutMasterIdLst>
  <p:sldIdLst>
    <p:sldId id="256" r:id="rId5"/>
    <p:sldId id="288" r:id="rId6"/>
    <p:sldId id="1509" r:id="rId7"/>
    <p:sldId id="259" r:id="rId8"/>
    <p:sldId id="296" r:id="rId9"/>
    <p:sldId id="1796" r:id="rId10"/>
    <p:sldId id="261" r:id="rId11"/>
    <p:sldId id="1770" r:id="rId12"/>
    <p:sldId id="1771" r:id="rId13"/>
    <p:sldId id="1772" r:id="rId14"/>
    <p:sldId id="1806" r:id="rId15"/>
    <p:sldId id="1807" r:id="rId16"/>
    <p:sldId id="306" r:id="rId17"/>
    <p:sldId id="307" r:id="rId18"/>
    <p:sldId id="308" r:id="rId19"/>
    <p:sldId id="292" r:id="rId20"/>
    <p:sldId id="1808" r:id="rId21"/>
    <p:sldId id="1809" r:id="rId22"/>
    <p:sldId id="262" r:id="rId23"/>
    <p:sldId id="1810" r:id="rId24"/>
    <p:sldId id="264" r:id="rId25"/>
    <p:sldId id="265" r:id="rId26"/>
    <p:sldId id="1797" r:id="rId27"/>
    <p:sldId id="267" r:id="rId28"/>
    <p:sldId id="1819" r:id="rId29"/>
    <p:sldId id="1811" r:id="rId30"/>
    <p:sldId id="1812" r:id="rId31"/>
    <p:sldId id="1813" r:id="rId32"/>
    <p:sldId id="263" r:id="rId33"/>
    <p:sldId id="1814" r:id="rId34"/>
    <p:sldId id="1815" r:id="rId35"/>
    <p:sldId id="1816" r:id="rId36"/>
    <p:sldId id="1817" r:id="rId37"/>
    <p:sldId id="277" r:id="rId38"/>
    <p:sldId id="1818" r:id="rId39"/>
    <p:sldId id="1794" r:id="rId40"/>
    <p:sldId id="718" r:id="rId41"/>
    <p:sldId id="724" r:id="rId42"/>
    <p:sldId id="722" r:id="rId43"/>
    <p:sldId id="1801" r:id="rId44"/>
    <p:sldId id="1802" r:id="rId45"/>
    <p:sldId id="1803" r:id="rId46"/>
    <p:sldId id="273" r:id="rId47"/>
    <p:sldId id="275" r:id="rId48"/>
    <p:sldId id="726" r:id="rId49"/>
    <p:sldId id="1804" r:id="rId50"/>
    <p:sldId id="725" r:id="rId51"/>
    <p:sldId id="1789" r:id="rId52"/>
    <p:sldId id="291" r:id="rId53"/>
    <p:sldId id="1791" r:id="rId54"/>
    <p:sldId id="429" r:id="rId55"/>
    <p:sldId id="433" r:id="rId56"/>
    <p:sldId id="1793" r:id="rId57"/>
    <p:sldId id="1783" r:id="rId58"/>
    <p:sldId id="1784" r:id="rId59"/>
    <p:sldId id="1785" r:id="rId60"/>
    <p:sldId id="1786" r:id="rId61"/>
    <p:sldId id="1792" r:id="rId62"/>
    <p:sldId id="432" r:id="rId63"/>
    <p:sldId id="450" r:id="rId64"/>
    <p:sldId id="1820" r:id="rId65"/>
    <p:sldId id="324" r:id="rId66"/>
    <p:sldId id="353" r:id="rId67"/>
    <p:sldId id="278" r:id="rId68"/>
    <p:sldId id="911" r:id="rId69"/>
    <p:sldId id="279" r:id="rId70"/>
    <p:sldId id="280" r:id="rId71"/>
    <p:sldId id="1795" r:id="rId72"/>
    <p:sldId id="293" r:id="rId7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252F"/>
    <a:srgbClr val="BFBD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986" autoAdjust="0"/>
    <p:restoredTop sz="87360" autoAdjust="0"/>
  </p:normalViewPr>
  <p:slideViewPr>
    <p:cSldViewPr snapToGrid="0" showGuides="1">
      <p:cViewPr varScale="1">
        <p:scale>
          <a:sx n="107" d="100"/>
          <a:sy n="107" d="100"/>
        </p:scale>
        <p:origin x="368" y="176"/>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8/23/19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8/23/19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143573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Motivation for verification and testing</a:t>
            </a:r>
          </a:p>
          <a:p>
            <a:pPr lvl="1"/>
            <a:r>
              <a:rPr lang="en-US" dirty="0"/>
              <a:t>Definitions </a:t>
            </a:r>
          </a:p>
          <a:p>
            <a:pPr lvl="1"/>
            <a:r>
              <a:rPr lang="en-US" dirty="0"/>
              <a:t>Best practices</a:t>
            </a:r>
          </a:p>
          <a:p>
            <a:pPr lvl="1"/>
            <a:r>
              <a:rPr lang="en-US" dirty="0"/>
              <a:t>Automated test harnesses</a:t>
            </a:r>
          </a:p>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4</a:t>
            </a:fld>
            <a:endParaRPr lang="en-US"/>
          </a:p>
        </p:txBody>
      </p:sp>
    </p:spTree>
    <p:extLst>
      <p:ext uri="{BB962C8B-B14F-4D97-AF65-F5344CB8AC3E}">
        <p14:creationId xmlns:p14="http://schemas.microsoft.com/office/powerpoint/2010/main" val="19640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930653" y="8624888"/>
            <a:ext cx="3008312" cy="454025"/>
          </a:xfrm>
          <a:prstGeom prst="rect">
            <a:avLst/>
          </a:prstGeom>
          <a:noFill/>
          <a:ln>
            <a:miter lim="800000"/>
            <a:headEnd/>
            <a:tailEnd/>
          </a:ln>
        </p:spPr>
        <p:txBody>
          <a:bodyPr lIns="89974" tIns="44987" rIns="89974" bIns="44987">
            <a:prstTxWarp prst="textNoShape">
              <a:avLst/>
            </a:prstTxWarp>
          </a:bodyPr>
          <a:lstStyle/>
          <a:p>
            <a:fld id="{14C757ED-C95B-9E43-9ED9-2D00C99E7821}" type="slidenum">
              <a:rPr lang="en-US">
                <a:solidFill>
                  <a:prstClr val="black"/>
                </a:solidFill>
              </a:rPr>
              <a:pPr/>
              <a:t>6</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457200" y="687388"/>
            <a:ext cx="6027738" cy="3392487"/>
          </a:xfrm>
          <a:ln/>
        </p:spPr>
      </p:sp>
      <p:sp>
        <p:nvSpPr>
          <p:cNvPr id="33796"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82970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930653" y="8624888"/>
            <a:ext cx="3008312" cy="454025"/>
          </a:xfrm>
          <a:prstGeom prst="rect">
            <a:avLst/>
          </a:prstGeom>
          <a:noFill/>
          <a:ln>
            <a:miter lim="800000"/>
            <a:headEnd/>
            <a:tailEnd/>
          </a:ln>
        </p:spPr>
        <p:txBody>
          <a:bodyPr lIns="89974" tIns="44987" rIns="89974" bIns="44987">
            <a:prstTxWarp prst="textNoShape">
              <a:avLst/>
            </a:prstTxWarp>
          </a:bodyPr>
          <a:lstStyle/>
          <a:p>
            <a:fld id="{14C757ED-C95B-9E43-9ED9-2D00C99E7821}" type="slidenum">
              <a:rPr lang="en-US">
                <a:solidFill>
                  <a:prstClr val="black"/>
                </a:solidFill>
              </a:rPr>
              <a:pPr/>
              <a:t>36</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457200" y="687388"/>
            <a:ext cx="6027738" cy="3392487"/>
          </a:xfrm>
          <a:ln/>
        </p:spPr>
      </p:sp>
      <p:sp>
        <p:nvSpPr>
          <p:cNvPr id="33796"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38778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930653" y="8624888"/>
            <a:ext cx="3008312" cy="454025"/>
          </a:xfrm>
          <a:prstGeom prst="rect">
            <a:avLst/>
          </a:prstGeom>
          <a:noFill/>
          <a:ln>
            <a:miter lim="800000"/>
            <a:headEnd/>
            <a:tailEnd/>
          </a:ln>
        </p:spPr>
        <p:txBody>
          <a:bodyPr lIns="89974" tIns="44987" rIns="89974" bIns="44987">
            <a:prstTxWarp prst="textNoShape">
              <a:avLst/>
            </a:prstTxWarp>
          </a:bodyPr>
          <a:lstStyle/>
          <a:p>
            <a:fld id="{14C757ED-C95B-9E43-9ED9-2D00C99E7821}" type="slidenum">
              <a:rPr lang="en-US">
                <a:solidFill>
                  <a:prstClr val="black"/>
                </a:solidFill>
              </a:rPr>
              <a:pPr/>
              <a:t>50</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457200" y="687388"/>
            <a:ext cx="6027738" cy="3392487"/>
          </a:xfrm>
          <a:ln/>
        </p:spPr>
      </p:sp>
      <p:sp>
        <p:nvSpPr>
          <p:cNvPr id="33796"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15791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930653" y="8624888"/>
            <a:ext cx="3008312" cy="454025"/>
          </a:xfrm>
          <a:prstGeom prst="rect">
            <a:avLst/>
          </a:prstGeom>
          <a:noFill/>
          <a:ln>
            <a:miter lim="800000"/>
            <a:headEnd/>
            <a:tailEnd/>
          </a:ln>
        </p:spPr>
        <p:txBody>
          <a:bodyPr lIns="89974" tIns="44987" rIns="89974" bIns="44987">
            <a:prstTxWarp prst="textNoShape">
              <a:avLst/>
            </a:prstTxWarp>
          </a:bodyPr>
          <a:lstStyle/>
          <a:p>
            <a:fld id="{14C757ED-C95B-9E43-9ED9-2D00C99E7821}" type="slidenum">
              <a:rPr lang="en-US">
                <a:solidFill>
                  <a:prstClr val="black"/>
                </a:solidFill>
              </a:rPr>
              <a:pPr/>
              <a:t>53</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457200" y="687388"/>
            <a:ext cx="6027738" cy="3392487"/>
          </a:xfrm>
          <a:ln/>
        </p:spPr>
      </p:sp>
      <p:sp>
        <p:nvSpPr>
          <p:cNvPr id="33796"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150596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930653" y="8624888"/>
            <a:ext cx="3008312" cy="454025"/>
          </a:xfrm>
          <a:prstGeom prst="rect">
            <a:avLst/>
          </a:prstGeom>
          <a:noFill/>
          <a:ln>
            <a:miter lim="800000"/>
            <a:headEnd/>
            <a:tailEnd/>
          </a:ln>
        </p:spPr>
        <p:txBody>
          <a:bodyPr lIns="89974" tIns="44987" rIns="89974" bIns="44987">
            <a:prstTxWarp prst="textNoShape">
              <a:avLst/>
            </a:prstTxWarp>
          </a:bodyPr>
          <a:lstStyle/>
          <a:p>
            <a:fld id="{14C757ED-C95B-9E43-9ED9-2D00C99E7821}" type="slidenum">
              <a:rPr lang="en-US">
                <a:solidFill>
                  <a:prstClr val="black"/>
                </a:solidFill>
              </a:rPr>
              <a:pPr/>
              <a:t>58</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457200" y="687388"/>
            <a:ext cx="6027738" cy="3392487"/>
          </a:xfrm>
          <a:ln/>
        </p:spPr>
      </p:sp>
      <p:sp>
        <p:nvSpPr>
          <p:cNvPr id="33796"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155993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930653" y="8624888"/>
            <a:ext cx="3008312" cy="454025"/>
          </a:xfrm>
          <a:prstGeom prst="rect">
            <a:avLst/>
          </a:prstGeom>
          <a:noFill/>
          <a:ln>
            <a:miter lim="800000"/>
            <a:headEnd/>
            <a:tailEnd/>
          </a:ln>
        </p:spPr>
        <p:txBody>
          <a:bodyPr lIns="89974" tIns="44987" rIns="89974" bIns="44987">
            <a:prstTxWarp prst="textNoShape">
              <a:avLst/>
            </a:prstTxWarp>
          </a:bodyPr>
          <a:lstStyle/>
          <a:p>
            <a:fld id="{14C757ED-C95B-9E43-9ED9-2D00C99E7821}" type="slidenum">
              <a:rPr lang="en-US">
                <a:solidFill>
                  <a:prstClr val="black"/>
                </a:solidFill>
              </a:rPr>
              <a:pPr/>
              <a:t>60</a:t>
            </a:fld>
            <a:endParaRPr lang="en-US">
              <a:solidFill>
                <a:prstClr val="black"/>
              </a:solidFill>
            </a:endParaRPr>
          </a:p>
        </p:txBody>
      </p:sp>
      <p:sp>
        <p:nvSpPr>
          <p:cNvPr id="33795" name="Rectangle 2"/>
          <p:cNvSpPr>
            <a:spLocks noGrp="1" noRot="1" noChangeAspect="1" noChangeArrowheads="1" noTextEdit="1"/>
          </p:cNvSpPr>
          <p:nvPr>
            <p:ph type="sldImg"/>
          </p:nvPr>
        </p:nvSpPr>
        <p:spPr>
          <a:xfrm>
            <a:off x="457200" y="687388"/>
            <a:ext cx="6027738" cy="3392487"/>
          </a:xfrm>
          <a:ln/>
        </p:spPr>
      </p:sp>
      <p:sp>
        <p:nvSpPr>
          <p:cNvPr id="33796" name="Rectangle 3"/>
          <p:cNvSpPr>
            <a:spLocks noGrp="1" noChangeArrowheads="1"/>
          </p:cNvSpPr>
          <p:nvPr>
            <p:ph type="body" idx="1"/>
          </p:nvPr>
        </p:nvSpPr>
        <p:spPr>
          <a:noFill/>
          <a:ln w="9525"/>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66534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b="70693"/>
          <a:stretch/>
        </p:blipFill>
        <p:spPr>
          <a:xfrm>
            <a:off x="335845" y="6219281"/>
            <a:ext cx="1469261" cy="460818"/>
          </a:xfrm>
          <a:prstGeom prst="rect">
            <a:avLst/>
          </a:prstGeom>
        </p:spPr>
      </p:pic>
      <p:pic>
        <p:nvPicPr>
          <p:cNvPr id="18" name="Picture 17" descr="IDEAS_logo.png">
            <a:extLst>
              <a:ext uri="{FF2B5EF4-FFF2-40B4-BE49-F238E27FC236}">
                <a16:creationId xmlns:a16="http://schemas.microsoft.com/office/drawing/2014/main" id="{DDEBC783-3EAB-4C3D-ABE2-BDE7BDC90E8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027425" y="6133571"/>
            <a:ext cx="1845330" cy="64008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r>
              <a:rPr lang="en-US" dirty="0"/>
              <a:t>SC18, Dallas, TX	Michael Heroux</a:t>
            </a:r>
          </a:p>
        </p:txBody>
      </p:sp>
    </p:spTree>
    <p:extLst>
      <p:ext uri="{BB962C8B-B14F-4D97-AF65-F5344CB8AC3E}">
        <p14:creationId xmlns:p14="http://schemas.microsoft.com/office/powerpoint/2010/main" val="78388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t>Click to edit Master title style</a:t>
            </a:r>
          </a:p>
        </p:txBody>
      </p:sp>
    </p:spTree>
    <p:extLst>
      <p:ext uri="{BB962C8B-B14F-4D97-AF65-F5344CB8AC3E}">
        <p14:creationId xmlns:p14="http://schemas.microsoft.com/office/powerpoint/2010/main" val="612109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45427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HPC Best Practices Webinar, May 8, 2019</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00983" y="6434078"/>
            <a:ext cx="1086190" cy="376761"/>
          </a:xfrm>
          <a:prstGeom prst="rect">
            <a:avLst/>
          </a:prstGeom>
        </p:spPr>
      </p:pic>
      <p:pic>
        <p:nvPicPr>
          <p:cNvPr id="12" name="Picture 11">
            <a:extLst>
              <a:ext uri="{FF2B5EF4-FFF2-40B4-BE49-F238E27FC236}">
                <a16:creationId xmlns:a16="http://schemas.microsoft.com/office/drawing/2014/main" id="{D5B45796-11B9-4A48-B6EA-8BCBB05894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4159" y="6394907"/>
            <a:ext cx="1372738" cy="371219"/>
          </a:xfrm>
          <a:prstGeom prst="rect">
            <a:avLst/>
          </a:prstGeom>
        </p:spPr>
      </p:pic>
    </p:spTree>
    <p:extLst>
      <p:ext uri="{BB962C8B-B14F-4D97-AF65-F5344CB8AC3E}">
        <p14:creationId xmlns:p14="http://schemas.microsoft.com/office/powerpoint/2010/main" val="156649517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defTabSz="409575" fontAlgn="base" hangingPunct="0">
              <a:spcBef>
                <a:spcPct val="0"/>
              </a:spcBef>
              <a:spcAft>
                <a:spcPct val="0"/>
              </a:spcAft>
              <a:defRPr>
                <a:ea typeface="ＭＳ Ｐゴシック" charset="0"/>
              </a:defRPr>
            </a:lvl1pPr>
          </a:lstStyle>
          <a:p>
            <a:pPr>
              <a:defRPr/>
            </a:pPr>
            <a:endParaRPr lang="en-US" dirty="0"/>
          </a:p>
        </p:txBody>
      </p:sp>
      <p:sp>
        <p:nvSpPr>
          <p:cNvPr id="3" name="Rectangle 6"/>
          <p:cNvSpPr>
            <a:spLocks noGrp="1" noChangeArrowheads="1"/>
          </p:cNvSpPr>
          <p:nvPr>
            <p:ph type="sldNum" sz="quarter" idx="11"/>
          </p:nvPr>
        </p:nvSpPr>
        <p:spPr/>
        <p:txBody>
          <a:bodyPr/>
          <a:lstStyle>
            <a:lvl1pPr defTabSz="409575" fontAlgn="base" hangingPunct="0">
              <a:spcBef>
                <a:spcPct val="0"/>
              </a:spcBef>
              <a:spcAft>
                <a:spcPct val="0"/>
              </a:spcAft>
              <a:defRPr>
                <a:ea typeface="ＭＳ Ｐゴシック" charset="0"/>
              </a:defRPr>
            </a:lvl1pPr>
          </a:lstStyle>
          <a:p>
            <a:pPr>
              <a:defRPr/>
            </a:pPr>
            <a:endParaRPr lang="en-US" dirty="0"/>
          </a:p>
        </p:txBody>
      </p:sp>
      <p:sp>
        <p:nvSpPr>
          <p:cNvPr id="6" name="Title 5">
            <a:extLst>
              <a:ext uri="{FF2B5EF4-FFF2-40B4-BE49-F238E27FC236}">
                <a16:creationId xmlns:a16="http://schemas.microsoft.com/office/drawing/2014/main" id="{36FBD8F6-0B55-CE48-846C-8E094BE46B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04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p:txBody>
          <a:bodyPr/>
          <a:lstStyle>
            <a:lvl1pPr defTabSz="409575" fontAlgn="base" hangingPunct="0">
              <a:spcBef>
                <a:spcPct val="0"/>
              </a:spcBef>
              <a:spcAft>
                <a:spcPct val="0"/>
              </a:spcAft>
              <a:defRPr>
                <a:ea typeface="ＭＳ Ｐゴシック" charset="0"/>
              </a:defRPr>
            </a:lvl1pPr>
          </a:lstStyle>
          <a:p>
            <a:pPr>
              <a:defRPr/>
            </a:pPr>
            <a:endParaRPr lang="en-US" dirty="0"/>
          </a:p>
        </p:txBody>
      </p:sp>
      <p:sp>
        <p:nvSpPr>
          <p:cNvPr id="5" name="Rectangle 6"/>
          <p:cNvSpPr>
            <a:spLocks noGrp="1" noChangeArrowheads="1"/>
          </p:cNvSpPr>
          <p:nvPr>
            <p:ph type="sldNum" sz="quarter" idx="11"/>
          </p:nvPr>
        </p:nvSpPr>
        <p:spPr/>
        <p:txBody>
          <a:bodyPr/>
          <a:lstStyle>
            <a:lvl1pPr defTabSz="409575" fontAlgn="base" hangingPunct="0">
              <a:spcBef>
                <a:spcPct val="0"/>
              </a:spcBef>
              <a:spcAft>
                <a:spcPct val="0"/>
              </a:spcAft>
              <a:defRPr>
                <a:ea typeface="ＭＳ Ｐゴシック" charset="0"/>
              </a:defRPr>
            </a:lvl1pPr>
          </a:lstStyle>
          <a:p>
            <a:pPr>
              <a:defRPr/>
            </a:pPr>
            <a:endParaRPr lang="en-US" dirty="0"/>
          </a:p>
        </p:txBody>
      </p:sp>
    </p:spTree>
    <p:extLst>
      <p:ext uri="{BB962C8B-B14F-4D97-AF65-F5344CB8AC3E}">
        <p14:creationId xmlns:p14="http://schemas.microsoft.com/office/powerpoint/2010/main" val="74365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16"/>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
        <p:nvSpPr>
          <p:cNvPr id="8" name="Rectangle 256"/>
          <p:cNvSpPr txBox="1">
            <a:spLocks noChangeArrowheads="1"/>
          </p:cNvSpPr>
          <p:nvPr userDrawn="1"/>
        </p:nvSpPr>
        <p:spPr>
          <a:xfrm>
            <a:off x="363828" y="6476999"/>
            <a:ext cx="5691284" cy="188451"/>
          </a:xfrm>
          <a:prstGeom prst="rect">
            <a:avLst/>
          </a:prstGeom>
          <a:ln/>
        </p:spPr>
        <p:txBody>
          <a:bodyPr anchor="ctr"/>
          <a:lstStyle/>
          <a:p>
            <a:pPr algn="l"/>
            <a:r>
              <a:rPr lang="en-US" sz="1000" dirty="0">
                <a:solidFill>
                  <a:schemeClr val="tx1"/>
                </a:solidFill>
                <a:latin typeface="Arial" pitchFamily="34" charset="0"/>
                <a:cs typeface="Arial" pitchFamily="34" charset="0"/>
              </a:rPr>
              <a:t>Mike Heroux, “Software Best Practices” </a:t>
            </a:r>
            <a:r>
              <a:rPr lang="en-US" sz="1000" dirty="0" err="1">
                <a:solidFill>
                  <a:schemeClr val="tx1"/>
                </a:solidFill>
                <a:latin typeface="Arial" pitchFamily="34" charset="0"/>
                <a:cs typeface="Arial" pitchFamily="34" charset="0"/>
              </a:rPr>
              <a:t>Petascale</a:t>
            </a:r>
            <a:r>
              <a:rPr lang="en-US" sz="1000" dirty="0">
                <a:solidFill>
                  <a:schemeClr val="tx1"/>
                </a:solidFill>
                <a:latin typeface="Arial" pitchFamily="34" charset="0"/>
                <a:cs typeface="Arial" pitchFamily="34" charset="0"/>
              </a:rPr>
              <a:t> Institute, August 23, 2019</a:t>
            </a:r>
          </a:p>
        </p:txBody>
      </p:sp>
      <p:sp>
        <p:nvSpPr>
          <p:cNvPr id="9" name="Rectangle 6"/>
          <p:cNvSpPr>
            <a:spLocks noChangeArrowheads="1"/>
          </p:cNvSpPr>
          <p:nvPr userDrawn="1"/>
        </p:nvSpPr>
        <p:spPr bwMode="auto">
          <a:xfrm flipH="1">
            <a:off x="163375"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r"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1" name="Picture 10" descr="IDEAS_logo.png">
            <a:extLst>
              <a:ext uri="{FF2B5EF4-FFF2-40B4-BE49-F238E27FC236}">
                <a16:creationId xmlns:a16="http://schemas.microsoft.com/office/drawing/2014/main" id="{8F5BC62A-FC5C-4405-9AB5-AE11B9D3C979}"/>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027425" y="6069275"/>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40" r:id="rId4"/>
    <p:sldLayoutId id="2147483950" r:id="rId5"/>
    <p:sldLayoutId id="2147483941" r:id="rId6"/>
    <p:sldLayoutId id="2147483951" r:id="rId7"/>
    <p:sldLayoutId id="2147483952" r:id="rId8"/>
    <p:sldLayoutId id="2147483953" r:id="rId9"/>
    <p:sldLayoutId id="2147483954" r:id="rId10"/>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c19.supercomputing.org/submit/reproducibility-initiativ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toms.acm.org/replicated-computational-results.cfm" TargetMode="External"/><Relationship Id="rId2" Type="http://schemas.openxmlformats.org/officeDocument/2006/relationships/hyperlink" Target="http://fursin.net/reproducibility.html"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s://www.acm.org/publications/policies/artifact-review-badg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l.acm.org/citation.cfm?id=155693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tiff"/><Relationship Id="rId10" Type="http://schemas.openxmlformats.org/officeDocument/2006/relationships/image" Target="../media/image12.jpg"/><Relationship Id="rId4" Type="http://schemas.openxmlformats.org/officeDocument/2006/relationships/image" Target="../media/image8.tiff"/><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software.sandia.gov/trilinos/developer/sqp/checklists/index.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hyperlink" Target="https://jtbd.info/replacing-the-user-story-with-the-job-story-af7cdee10c27" TargetMode="External"/><Relationship Id="rId3" Type="http://schemas.openxmlformats.org/officeDocument/2006/relationships/hyperlink" Target="http://www.agilemodeling.com/artifacts/userStory.htm" TargetMode="External"/><Relationship Id="rId7" Type="http://schemas.openxmlformats.org/officeDocument/2006/relationships/hyperlink" Target="http://blog.crisp.se/2014/09/25/david-evans/as-a-i-want-so-that-considered-harmful" TargetMode="External"/><Relationship Id="rId2" Type="http://schemas.openxmlformats.org/officeDocument/2006/relationships/hyperlink" Target="https://www.atlassian.com/agile/project-management/user-stories" TargetMode="External"/><Relationship Id="rId1" Type="http://schemas.openxmlformats.org/officeDocument/2006/relationships/slideLayout" Target="../slideLayouts/slideLayout2.xml"/><Relationship Id="rId6" Type="http://schemas.openxmlformats.org/officeDocument/2006/relationships/hyperlink" Target="https://www.youtube.com/watch?v=Z8YLL_Wi66A" TargetMode="External"/><Relationship Id="rId5" Type="http://schemas.openxmlformats.org/officeDocument/2006/relationships/hyperlink" Target="https://www.youtube.com/watch?v=tKSUokG3Y0w" TargetMode="External"/><Relationship Id="rId4" Type="http://schemas.openxmlformats.org/officeDocument/2006/relationships/hyperlink" Target="https://www.mountaingoatsoftware.com/agile/user-stori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betterscientificsoftware.github.io/PSIP-Tools/"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bssw.io/blog_posts/adopting-continuous-integration-for-long-timescale-materials-simulation" TargetMode="External"/><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6.jpe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github.com/trilinos/Trilinos/wiki/Productivity---Initiative"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hyperlink" Target="https://betterscientificsoftware.github.io/PSIP-Tool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60" y="411480"/>
            <a:ext cx="11336614" cy="824841"/>
          </a:xfrm>
        </p:spPr>
        <p:txBody>
          <a:bodyPr/>
          <a:lstStyle/>
          <a:p>
            <a:r>
              <a:rPr lang="en-US" b="0" cap="all" dirty="0"/>
              <a:t>Software Engineering Best Practices</a:t>
            </a:r>
            <a:br>
              <a:rPr lang="en-US" b="0" cap="all" dirty="0"/>
            </a:br>
            <a:r>
              <a:rPr lang="en-US" sz="2400" b="0" dirty="0"/>
              <a:t>Why, What and How</a:t>
            </a:r>
            <a:endParaRPr lang="en-US" b="0" dirty="0"/>
          </a:p>
        </p:txBody>
      </p:sp>
      <p:sp>
        <p:nvSpPr>
          <p:cNvPr id="6" name="Subtitle 2"/>
          <p:cNvSpPr>
            <a:spLocks noGrp="1"/>
          </p:cNvSpPr>
          <p:nvPr>
            <p:ph type="subTitle" idx="1"/>
          </p:nvPr>
        </p:nvSpPr>
        <p:spPr/>
        <p:txBody>
          <a:bodyPr/>
          <a:lstStyle/>
          <a:p>
            <a:r>
              <a:rPr lang="en-US" dirty="0"/>
              <a:t>Michael A. Heroux</a:t>
            </a:r>
            <a:br>
              <a:rPr lang="en-US" dirty="0"/>
            </a:br>
            <a:r>
              <a:rPr lang="en-US" dirty="0"/>
              <a:t>Senior Scientist, Sandia National Laboratories</a:t>
            </a:r>
            <a:br>
              <a:rPr lang="en-US" dirty="0"/>
            </a:br>
            <a:r>
              <a:rPr lang="en-US" dirty="0"/>
              <a:t>Scientist in Residence, St. John’s University, MN</a:t>
            </a:r>
          </a:p>
        </p:txBody>
      </p:sp>
      <p:grpSp>
        <p:nvGrpSpPr>
          <p:cNvPr id="3" name="Group 2">
            <a:extLst>
              <a:ext uri="{FF2B5EF4-FFF2-40B4-BE49-F238E27FC236}">
                <a16:creationId xmlns:a16="http://schemas.microsoft.com/office/drawing/2014/main" id="{471440D3-27B4-A043-8A96-E8E111D1393A}"/>
              </a:ext>
            </a:extLst>
          </p:cNvPr>
          <p:cNvGrpSpPr/>
          <p:nvPr/>
        </p:nvGrpSpPr>
        <p:grpSpPr>
          <a:xfrm>
            <a:off x="8626369" y="2293410"/>
            <a:ext cx="2188420" cy="1135590"/>
            <a:chOff x="355673" y="3426521"/>
            <a:chExt cx="2188420" cy="1135590"/>
          </a:xfrm>
        </p:grpSpPr>
        <p:pic>
          <p:nvPicPr>
            <p:cNvPr id="4" name="Picture 3" descr="Screen Shot 2017-01-21 at 6.45.35 PM.png">
              <a:extLst>
                <a:ext uri="{FF2B5EF4-FFF2-40B4-BE49-F238E27FC236}">
                  <a16:creationId xmlns:a16="http://schemas.microsoft.com/office/drawing/2014/main" id="{78BC16E6-3D4B-4247-B614-9A45D405B0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145" y="3426521"/>
              <a:ext cx="2113897" cy="925739"/>
            </a:xfrm>
            <a:prstGeom prst="rect">
              <a:avLst/>
            </a:prstGeom>
          </p:spPr>
        </p:pic>
        <p:sp>
          <p:nvSpPr>
            <p:cNvPr id="5" name="Rectangle 4">
              <a:extLst>
                <a:ext uri="{FF2B5EF4-FFF2-40B4-BE49-F238E27FC236}">
                  <a16:creationId xmlns:a16="http://schemas.microsoft.com/office/drawing/2014/main" id="{06D23DEA-E22C-AB4F-924D-25634FA7215E}"/>
                </a:ext>
              </a:extLst>
            </p:cNvPr>
            <p:cNvSpPr/>
            <p:nvPr/>
          </p:nvSpPr>
          <p:spPr>
            <a:xfrm>
              <a:off x="355673" y="4300501"/>
              <a:ext cx="2188420" cy="261610"/>
            </a:xfrm>
            <a:prstGeom prst="rect">
              <a:avLst/>
            </a:prstGeom>
          </p:spPr>
          <p:txBody>
            <a:bodyPr wrap="none">
              <a:spAutoFit/>
            </a:bodyPr>
            <a:lstStyle/>
            <a:p>
              <a:r>
                <a:rPr lang="en-US" sz="1100" i="1" dirty="0"/>
                <a:t>So your code will see the future.</a:t>
              </a:r>
              <a:endParaRPr lang="en-US" sz="1100" dirty="0"/>
            </a:p>
          </p:txBody>
        </p:sp>
      </p:grpSp>
    </p:spTree>
    <p:extLst>
      <p:ext uri="{BB962C8B-B14F-4D97-AF65-F5344CB8AC3E}">
        <p14:creationId xmlns:p14="http://schemas.microsoft.com/office/powerpoint/2010/main" val="365126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10210" y="1752600"/>
            <a:ext cx="10157354" cy="667875"/>
          </a:xfrm>
        </p:spPr>
        <p:txBody>
          <a:bodyPr>
            <a:normAutofit/>
          </a:bodyPr>
          <a:lstStyle/>
          <a:p>
            <a:r>
              <a:rPr lang="en-US" dirty="0"/>
              <a:t>Publication Trends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10</a:t>
            </a:fld>
            <a:endParaRPr kumimoji="0" lang="en-US" dirty="0">
              <a:solidFill>
                <a:srgbClr val="FFFFFF"/>
              </a:solidFill>
            </a:endParaRPr>
          </a:p>
        </p:txBody>
      </p:sp>
      <p:sp>
        <p:nvSpPr>
          <p:cNvPr id="4" name="Text Placeholder 1">
            <a:extLst>
              <a:ext uri="{FF2B5EF4-FFF2-40B4-BE49-F238E27FC236}">
                <a16:creationId xmlns:a16="http://schemas.microsoft.com/office/drawing/2014/main" id="{66D5D755-F1A9-F84A-8DF7-6C24B1ACBB5D}"/>
              </a:ext>
            </a:extLst>
          </p:cNvPr>
          <p:cNvSpPr>
            <a:spLocks noGrp="1"/>
          </p:cNvSpPr>
          <p:nvPr>
            <p:ph type="body" idx="1"/>
          </p:nvPr>
        </p:nvSpPr>
        <p:spPr>
          <a:xfrm>
            <a:off x="349321" y="3017165"/>
            <a:ext cx="11537879" cy="1490791"/>
          </a:xfrm>
        </p:spPr>
        <p:txBody>
          <a:bodyPr/>
          <a:lstStyle/>
          <a:p>
            <a:r>
              <a:rPr lang="en-US" sz="3200" i="1" dirty="0"/>
              <a:t>Increased Emphasis on Transparency &amp; Reproducibility</a:t>
            </a:r>
          </a:p>
        </p:txBody>
      </p:sp>
    </p:spTree>
    <p:extLst>
      <p:ext uri="{BB962C8B-B14F-4D97-AF65-F5344CB8AC3E}">
        <p14:creationId xmlns:p14="http://schemas.microsoft.com/office/powerpoint/2010/main" val="307827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97" y="197725"/>
            <a:ext cx="11372473" cy="510909"/>
          </a:xfrm>
        </p:spPr>
        <p:txBody>
          <a:bodyPr>
            <a:normAutofit/>
          </a:bodyPr>
          <a:lstStyle/>
          <a:p>
            <a:r>
              <a:rPr lang="en-US" b="0" dirty="0"/>
              <a:t> ACM TOMS Reproducible Computational Results (RCR)</a:t>
            </a:r>
          </a:p>
        </p:txBody>
      </p:sp>
      <p:sp>
        <p:nvSpPr>
          <p:cNvPr id="3" name="Content Placeholder 2"/>
          <p:cNvSpPr>
            <a:spLocks noGrp="1"/>
          </p:cNvSpPr>
          <p:nvPr>
            <p:ph sz="quarter" idx="1"/>
          </p:nvPr>
        </p:nvSpPr>
        <p:spPr>
          <a:xfrm>
            <a:off x="143436" y="922389"/>
            <a:ext cx="11592134" cy="4740829"/>
          </a:xfrm>
        </p:spPr>
        <p:txBody>
          <a:bodyPr>
            <a:normAutofit fontScale="92500" lnSpcReduction="20000"/>
          </a:bodyPr>
          <a:lstStyle/>
          <a:p>
            <a:r>
              <a:rPr lang="en-US" b="0" dirty="0"/>
              <a:t>Submission: Optional RCR option.</a:t>
            </a:r>
          </a:p>
          <a:p>
            <a:r>
              <a:rPr lang="en-US" b="0" dirty="0"/>
              <a:t>Standard reviewer assignment: Nothing changes. </a:t>
            </a:r>
          </a:p>
          <a:p>
            <a:r>
              <a:rPr lang="en-US" b="0" dirty="0"/>
              <a:t>RCR reviewer assignment:</a:t>
            </a:r>
          </a:p>
          <a:p>
            <a:pPr lvl="1"/>
            <a:r>
              <a:rPr lang="en-US" b="0" dirty="0"/>
              <a:t>Concurrent with standard reviews.</a:t>
            </a:r>
          </a:p>
          <a:p>
            <a:pPr lvl="1"/>
            <a:r>
              <a:rPr lang="en-US" b="0" dirty="0"/>
              <a:t>As early as possible in review process.</a:t>
            </a:r>
          </a:p>
          <a:p>
            <a:pPr lvl="1"/>
            <a:r>
              <a:rPr lang="en-US" b="0" dirty="0"/>
              <a:t>Known to and works with authors during the RCR process.  </a:t>
            </a:r>
          </a:p>
          <a:p>
            <a:r>
              <a:rPr lang="en-US" b="0" dirty="0"/>
              <a:t>RCR process: </a:t>
            </a:r>
          </a:p>
          <a:p>
            <a:pPr lvl="1"/>
            <a:r>
              <a:rPr lang="en-US" b="0" dirty="0"/>
              <a:t>Multi-faceted approach, Bottom line: Trust the reviewer.</a:t>
            </a:r>
          </a:p>
          <a:p>
            <a:r>
              <a:rPr lang="en-US" b="0" dirty="0"/>
              <a:t>Publication: </a:t>
            </a:r>
          </a:p>
          <a:p>
            <a:pPr lvl="1"/>
            <a:r>
              <a:rPr lang="en-US" b="0" dirty="0"/>
              <a:t>Reproducible Computational Results Designation.  </a:t>
            </a:r>
          </a:p>
          <a:p>
            <a:pPr lvl="1"/>
            <a:r>
              <a:rPr lang="en-US" b="0" dirty="0"/>
              <a:t>The RCR referee acknowledged. </a:t>
            </a:r>
          </a:p>
          <a:p>
            <a:pPr lvl="1"/>
            <a:r>
              <a:rPr lang="en-US" b="0" dirty="0"/>
              <a:t>Review report appears with published manuscript.</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1214048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196327"/>
            <a:ext cx="11372473" cy="510909"/>
          </a:xfrm>
        </p:spPr>
        <p:txBody>
          <a:bodyPr/>
          <a:lstStyle/>
          <a:p>
            <a:r>
              <a:rPr lang="en-US" dirty="0"/>
              <a:t>SC18 Reproducibility Initiative</a:t>
            </a:r>
          </a:p>
        </p:txBody>
      </p:sp>
      <p:sp>
        <p:nvSpPr>
          <p:cNvPr id="5" name="Content Placeholder 4"/>
          <p:cNvSpPr>
            <a:spLocks noGrp="1"/>
          </p:cNvSpPr>
          <p:nvPr>
            <p:ph sz="quarter" idx="1"/>
          </p:nvPr>
        </p:nvSpPr>
        <p:spPr>
          <a:xfrm>
            <a:off x="291276" y="707236"/>
            <a:ext cx="11521440" cy="4740829"/>
          </a:xfrm>
        </p:spPr>
        <p:txBody>
          <a:bodyPr>
            <a:noAutofit/>
          </a:bodyPr>
          <a:lstStyle/>
          <a:p>
            <a:r>
              <a:rPr lang="en-US" sz="3600" dirty="0"/>
              <a:t>Two appendices: </a:t>
            </a:r>
          </a:p>
          <a:p>
            <a:pPr lvl="1"/>
            <a:r>
              <a:rPr lang="en-US" sz="3200" dirty="0"/>
              <a:t>Artifact description (AD).</a:t>
            </a:r>
          </a:p>
          <a:p>
            <a:pPr lvl="2"/>
            <a:r>
              <a:rPr lang="en-US" sz="2800" dirty="0"/>
              <a:t>Blue print for setting up your computational experiment.</a:t>
            </a:r>
          </a:p>
          <a:p>
            <a:pPr lvl="2"/>
            <a:r>
              <a:rPr lang="en-US" sz="2800" dirty="0"/>
              <a:t>Makes it easier to rerun computations in future.</a:t>
            </a:r>
          </a:p>
          <a:p>
            <a:pPr lvl="2"/>
            <a:r>
              <a:rPr lang="en-US" sz="2800" dirty="0"/>
              <a:t>AD appendix will be mandatory for SC19 paper submissions.</a:t>
            </a:r>
          </a:p>
          <a:p>
            <a:pPr lvl="1"/>
            <a:r>
              <a:rPr lang="en-US" sz="3200" dirty="0"/>
              <a:t>Artifact Evaluation (AE).</a:t>
            </a:r>
          </a:p>
          <a:p>
            <a:pPr lvl="2"/>
            <a:r>
              <a:rPr lang="en-US" sz="2800" dirty="0"/>
              <a:t>Targets ”boutique” environments.</a:t>
            </a:r>
          </a:p>
          <a:p>
            <a:pPr lvl="2"/>
            <a:r>
              <a:rPr lang="en-US" sz="2800" dirty="0"/>
              <a:t>Improves trustworthiness when re-running hard, impossible.</a:t>
            </a:r>
          </a:p>
          <a:p>
            <a:r>
              <a:rPr lang="en-US" sz="3600" dirty="0"/>
              <a:t>Details:</a:t>
            </a:r>
          </a:p>
          <a:p>
            <a:pPr lvl="1"/>
            <a:r>
              <a:rPr lang="en-US" sz="2800" dirty="0">
                <a:hlinkClick r:id="rId2"/>
              </a:rPr>
              <a:t>https://sc19.supercomputing.org/submit/reproducibility-initiative/</a:t>
            </a:r>
            <a:r>
              <a:rPr lang="en-US" sz="2800" dirty="0"/>
              <a:t> </a:t>
            </a:r>
          </a:p>
        </p:txBody>
      </p:sp>
    </p:spTree>
    <p:extLst>
      <p:ext uri="{BB962C8B-B14F-4D97-AF65-F5344CB8AC3E}">
        <p14:creationId xmlns:p14="http://schemas.microsoft.com/office/powerpoint/2010/main" val="354245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i="1" dirty="0"/>
              <a:t>What if we can’t re-run a computational experiment?</a:t>
            </a:r>
          </a:p>
        </p:txBody>
      </p:sp>
      <p:sp>
        <p:nvSpPr>
          <p:cNvPr id="6" name="Title 5"/>
          <p:cNvSpPr>
            <a:spLocks noGrp="1"/>
          </p:cNvSpPr>
          <p:nvPr>
            <p:ph type="title"/>
          </p:nvPr>
        </p:nvSpPr>
        <p:spPr/>
        <p:txBody>
          <a:bodyPr>
            <a:normAutofit/>
          </a:bodyPr>
          <a:lstStyle/>
          <a:p>
            <a:r>
              <a:rPr lang="en-US" dirty="0"/>
              <a:t>Improving Trustworthiness at Scale</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13</a:t>
            </a:fld>
            <a:endParaRPr kumimoji="0" lang="en-US" dirty="0">
              <a:solidFill>
                <a:srgbClr val="FFFFFF"/>
              </a:solidFill>
            </a:endParaRPr>
          </a:p>
        </p:txBody>
      </p:sp>
    </p:spTree>
    <p:extLst>
      <p:ext uri="{BB962C8B-B14F-4D97-AF65-F5344CB8AC3E}">
        <p14:creationId xmlns:p14="http://schemas.microsoft.com/office/powerpoint/2010/main" val="53853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8" y="175506"/>
            <a:ext cx="11372473" cy="510909"/>
          </a:xfrm>
        </p:spPr>
        <p:txBody>
          <a:bodyPr>
            <a:noAutofit/>
          </a:bodyPr>
          <a:lstStyle/>
          <a:p>
            <a:r>
              <a:rPr lang="en-US" sz="3600" dirty="0"/>
              <a:t>Reproducibility and Supercomputing</a:t>
            </a:r>
          </a:p>
        </p:txBody>
      </p:sp>
      <p:sp>
        <p:nvSpPr>
          <p:cNvPr id="4" name="Content Placeholder 3"/>
          <p:cNvSpPr>
            <a:spLocks noGrp="1"/>
          </p:cNvSpPr>
          <p:nvPr>
            <p:ph sz="quarter" idx="1"/>
          </p:nvPr>
        </p:nvSpPr>
        <p:spPr>
          <a:xfrm>
            <a:off x="365759" y="922389"/>
            <a:ext cx="11372473" cy="5183443"/>
          </a:xfrm>
        </p:spPr>
        <p:txBody>
          <a:bodyPr>
            <a:normAutofit/>
          </a:bodyPr>
          <a:lstStyle/>
          <a:p>
            <a:pPr marL="365760" lvl="1" indent="0">
              <a:buNone/>
            </a:pPr>
            <a:r>
              <a:rPr lang="en-US" sz="3200" dirty="0"/>
              <a:t>Scenario:</a:t>
            </a:r>
            <a:br>
              <a:rPr lang="en-US" sz="3200" dirty="0"/>
            </a:br>
            <a:r>
              <a:rPr lang="en-US" sz="3200" dirty="0"/>
              <a:t>You compute a “hero” calculation using  5M core-hours on Mira and submit your results for publication. During the review process, a referee questions the validity of your results.  What options are feasible:</a:t>
            </a:r>
          </a:p>
          <a:p>
            <a:pPr marL="822960" lvl="1" indent="-457200">
              <a:buFontTx/>
              <a:buChar char="-"/>
            </a:pPr>
            <a:r>
              <a:rPr lang="en-US" sz="3200" dirty="0"/>
              <a:t>The reviewer re-runs your code on a laptop or cluster.</a:t>
            </a:r>
          </a:p>
          <a:p>
            <a:pPr marL="822960" lvl="1" indent="-457200">
              <a:buFontTx/>
              <a:buChar char="-"/>
            </a:pPr>
            <a:r>
              <a:rPr lang="en-US" sz="3200" dirty="0"/>
              <a:t>The reviewer re-runs your code on Mira.</a:t>
            </a:r>
          </a:p>
          <a:p>
            <a:pPr marL="822960" lvl="1" indent="-457200">
              <a:buFontTx/>
              <a:buChar char="-"/>
            </a:pPr>
            <a:r>
              <a:rPr lang="en-US" sz="3200" dirty="0"/>
              <a:t>You re-run your code on Mira.</a:t>
            </a:r>
          </a:p>
          <a:p>
            <a:pPr marL="822960" lvl="1" indent="-457200">
              <a:buFontTx/>
              <a:buChar char="-"/>
            </a:pPr>
            <a:r>
              <a:rPr lang="en-US" sz="3200" dirty="0"/>
              <a:t>Your results are rejected.</a:t>
            </a:r>
          </a:p>
          <a:p>
            <a:pPr marL="822960" lvl="1" indent="-457200">
              <a:buFontTx/>
              <a:buChar char="-"/>
            </a:pPr>
            <a:r>
              <a:rPr lang="en-US" sz="3200" dirty="0"/>
              <a:t>Your results are accepted, but with risk.</a:t>
            </a:r>
          </a:p>
        </p:txBody>
      </p:sp>
    </p:spTree>
    <p:extLst>
      <p:ext uri="{BB962C8B-B14F-4D97-AF65-F5344CB8AC3E}">
        <p14:creationId xmlns:p14="http://schemas.microsoft.com/office/powerpoint/2010/main" val="201176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88753"/>
            <a:ext cx="11372473" cy="510909"/>
          </a:xfrm>
        </p:spPr>
        <p:txBody>
          <a:bodyPr/>
          <a:lstStyle/>
          <a:p>
            <a:r>
              <a:rPr lang="en-US" dirty="0"/>
              <a:t>Sources for meta-computations</a:t>
            </a:r>
          </a:p>
        </p:txBody>
      </p:sp>
      <p:sp>
        <p:nvSpPr>
          <p:cNvPr id="4" name="Content Placeholder 3"/>
          <p:cNvSpPr>
            <a:spLocks noGrp="1"/>
          </p:cNvSpPr>
          <p:nvPr>
            <p:ph sz="quarter" idx="1"/>
          </p:nvPr>
        </p:nvSpPr>
        <p:spPr>
          <a:xfrm>
            <a:off x="365759" y="599662"/>
            <a:ext cx="11372473" cy="5066035"/>
          </a:xfrm>
        </p:spPr>
        <p:txBody>
          <a:bodyPr>
            <a:noAutofit/>
          </a:bodyPr>
          <a:lstStyle/>
          <a:p>
            <a:r>
              <a:rPr lang="en-US" dirty="0"/>
              <a:t>Synthetic operators with known:</a:t>
            </a:r>
          </a:p>
          <a:p>
            <a:pPr lvl="1"/>
            <a:r>
              <a:rPr lang="en-US" dirty="0"/>
              <a:t>Spectrum (Huge diagonals).</a:t>
            </a:r>
          </a:p>
          <a:p>
            <a:pPr lvl="1"/>
            <a:r>
              <a:rPr lang="en-US" dirty="0"/>
              <a:t>Rank (by constructions).</a:t>
            </a:r>
          </a:p>
          <a:p>
            <a:r>
              <a:rPr lang="en-US" dirty="0"/>
              <a:t>Invariant subspaces:</a:t>
            </a:r>
          </a:p>
          <a:p>
            <a:pPr lvl="1"/>
            <a:r>
              <a:rPr lang="en-US" dirty="0"/>
              <a:t>Example: Positional/rotational invariance (structures).</a:t>
            </a:r>
          </a:p>
          <a:p>
            <a:r>
              <a:rPr lang="en-US" dirty="0"/>
              <a:t>Conservation principles:</a:t>
            </a:r>
          </a:p>
          <a:p>
            <a:pPr lvl="1"/>
            <a:r>
              <a:rPr lang="en-US" dirty="0"/>
              <a:t>Example: Flux through a finite volume.</a:t>
            </a:r>
          </a:p>
          <a:p>
            <a:r>
              <a:rPr lang="en-US" dirty="0"/>
              <a:t>General:</a:t>
            </a:r>
          </a:p>
          <a:p>
            <a:pPr lvl="1"/>
            <a:r>
              <a:rPr lang="en-US" dirty="0"/>
              <a:t>Pre-conditions, post-conditions, invariants.</a:t>
            </a:r>
          </a:p>
          <a:p>
            <a:endParaRPr lang="en-US" dirty="0"/>
          </a:p>
          <a:p>
            <a:pPr marL="0" indent="0">
              <a:buNone/>
            </a:pPr>
            <a:r>
              <a:rPr lang="en-US" dirty="0"/>
              <a:t>Can you think of something for your problems?</a:t>
            </a:r>
          </a:p>
        </p:txBody>
      </p:sp>
    </p:spTree>
    <p:extLst>
      <p:ext uri="{BB962C8B-B14F-4D97-AF65-F5344CB8AC3E}">
        <p14:creationId xmlns:p14="http://schemas.microsoft.com/office/powerpoint/2010/main" val="72582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HPCG Benchmark</a:t>
            </a:r>
          </a:p>
        </p:txBody>
      </p:sp>
      <p:sp>
        <p:nvSpPr>
          <p:cNvPr id="4" name="Content Placeholder 3"/>
          <p:cNvSpPr>
            <a:spLocks noGrp="1"/>
          </p:cNvSpPr>
          <p:nvPr>
            <p:ph sz="quarter" idx="1"/>
          </p:nvPr>
        </p:nvSpPr>
        <p:spPr>
          <a:xfrm>
            <a:off x="179294" y="922389"/>
            <a:ext cx="12009531" cy="5155682"/>
          </a:xfrm>
        </p:spPr>
        <p:txBody>
          <a:bodyPr>
            <a:normAutofit/>
          </a:bodyPr>
          <a:lstStyle/>
          <a:p>
            <a:r>
              <a:rPr lang="en-US" sz="4000" dirty="0"/>
              <a:t>Symmetry:</a:t>
            </a:r>
          </a:p>
          <a:p>
            <a:pPr lvl="1"/>
            <a:r>
              <a:rPr lang="en-US" sz="3600" dirty="0"/>
              <a:t>For any linear operator </a:t>
            </a:r>
            <a:r>
              <a:rPr lang="en-US" sz="3600" i="1" dirty="0"/>
              <a:t>A, </a:t>
            </a:r>
            <a:r>
              <a:rPr lang="en-US" sz="3600" i="1" dirty="0" err="1"/>
              <a:t>x</a:t>
            </a:r>
            <a:r>
              <a:rPr lang="en-US" sz="3600" i="1" baseline="30000" dirty="0" err="1"/>
              <a:t>T</a:t>
            </a:r>
            <a:r>
              <a:rPr lang="en-US" sz="3600" i="1" dirty="0" err="1"/>
              <a:t>Ay</a:t>
            </a:r>
            <a:r>
              <a:rPr lang="en-US" sz="3600" i="1" dirty="0"/>
              <a:t> = </a:t>
            </a:r>
            <a:r>
              <a:rPr lang="en-US" sz="3600" i="1" dirty="0" err="1"/>
              <a:t>y</a:t>
            </a:r>
            <a:r>
              <a:rPr lang="en-US" sz="3600" i="1" baseline="30000" dirty="0" err="1"/>
              <a:t>T</a:t>
            </a:r>
            <a:r>
              <a:rPr lang="en-US" sz="3600" i="1" dirty="0" err="1"/>
              <a:t>A</a:t>
            </a:r>
            <a:r>
              <a:rPr lang="en-US" sz="3600" i="1" baseline="30000" dirty="0" err="1"/>
              <a:t>T</a:t>
            </a:r>
            <a:r>
              <a:rPr lang="en-US" sz="3600" i="1" dirty="0" err="1"/>
              <a:t>x</a:t>
            </a:r>
            <a:r>
              <a:rPr lang="en-US" sz="3600" i="1" dirty="0"/>
              <a:t>.</a:t>
            </a:r>
          </a:p>
          <a:p>
            <a:pPr lvl="1"/>
            <a:r>
              <a:rPr lang="en-US" sz="3600" dirty="0"/>
              <a:t>If </a:t>
            </a:r>
            <a:r>
              <a:rPr lang="en-US" sz="3600" i="1" dirty="0"/>
              <a:t>A </a:t>
            </a:r>
            <a:r>
              <a:rPr lang="en-US" sz="3600" dirty="0"/>
              <a:t>symmetric </a:t>
            </a:r>
            <a:r>
              <a:rPr lang="en-US" sz="3600" i="1" dirty="0"/>
              <a:t>A = A</a:t>
            </a:r>
            <a:r>
              <a:rPr lang="en-US" sz="3600" i="1" baseline="30000" dirty="0"/>
              <a:t>T</a:t>
            </a:r>
            <a:r>
              <a:rPr lang="en-US" sz="3600" i="1" dirty="0"/>
              <a:t>, </a:t>
            </a:r>
            <a:r>
              <a:rPr lang="en-US" sz="3600" dirty="0"/>
              <a:t>so </a:t>
            </a:r>
            <a:r>
              <a:rPr lang="en-US" sz="3600" i="1" dirty="0" err="1"/>
              <a:t>x</a:t>
            </a:r>
            <a:r>
              <a:rPr lang="en-US" sz="3600" i="1" baseline="30000" dirty="0" err="1"/>
              <a:t>T</a:t>
            </a:r>
            <a:r>
              <a:rPr lang="en-US" sz="3600" i="1" dirty="0" err="1"/>
              <a:t>Ay</a:t>
            </a:r>
            <a:r>
              <a:rPr lang="en-US" sz="3600" i="1" dirty="0"/>
              <a:t> = </a:t>
            </a:r>
            <a:r>
              <a:rPr lang="en-US" sz="3600" i="1" dirty="0" err="1"/>
              <a:t>y</a:t>
            </a:r>
            <a:r>
              <a:rPr lang="en-US" sz="3600" i="1" baseline="30000" dirty="0" err="1"/>
              <a:t>T</a:t>
            </a:r>
            <a:r>
              <a:rPr lang="en-US" sz="3600" i="1" dirty="0" err="1"/>
              <a:t>Ax</a:t>
            </a:r>
            <a:r>
              <a:rPr lang="en-US" sz="3600" i="1" dirty="0"/>
              <a:t>.</a:t>
            </a:r>
          </a:p>
          <a:p>
            <a:pPr lvl="1"/>
            <a:r>
              <a:rPr lang="en-US" sz="3600" dirty="0"/>
              <a:t>And </a:t>
            </a:r>
            <a:r>
              <a:rPr lang="en-US" sz="3600" b="1" i="1" dirty="0" err="1"/>
              <a:t>x</a:t>
            </a:r>
            <a:r>
              <a:rPr lang="en-US" sz="3600" b="1" i="1" baseline="30000" dirty="0" err="1"/>
              <a:t>T</a:t>
            </a:r>
            <a:r>
              <a:rPr lang="en-US" sz="3600" b="1" i="1" dirty="0" err="1"/>
              <a:t>Ay</a:t>
            </a:r>
            <a:r>
              <a:rPr lang="en-US" sz="3600" b="1" i="1" dirty="0"/>
              <a:t> - </a:t>
            </a:r>
            <a:r>
              <a:rPr lang="en-US" sz="3600" b="1" i="1" dirty="0" err="1"/>
              <a:t>y</a:t>
            </a:r>
            <a:r>
              <a:rPr lang="en-US" sz="3600" b="1" i="1" baseline="30000" dirty="0" err="1"/>
              <a:t>T</a:t>
            </a:r>
            <a:r>
              <a:rPr lang="en-US" sz="3600" b="1" i="1" dirty="0" err="1"/>
              <a:t>Ax</a:t>
            </a:r>
            <a:r>
              <a:rPr lang="en-US" sz="3600" b="1" i="1" dirty="0"/>
              <a:t> = 0</a:t>
            </a:r>
            <a:r>
              <a:rPr lang="en-US" sz="3600" i="1" dirty="0"/>
              <a:t>.</a:t>
            </a:r>
            <a:endParaRPr lang="en-US" sz="3600" dirty="0"/>
          </a:p>
          <a:p>
            <a:r>
              <a:rPr lang="en-US" sz="4000" dirty="0"/>
              <a:t>HPCG computes the above expression for:</a:t>
            </a:r>
          </a:p>
          <a:p>
            <a:pPr lvl="1"/>
            <a:r>
              <a:rPr lang="en-US" sz="3600" dirty="0"/>
              <a:t>User matrix and the preconditioner.</a:t>
            </a:r>
          </a:p>
          <a:p>
            <a:pPr lvl="1"/>
            <a:r>
              <a:rPr lang="en-US" sz="3600" dirty="0"/>
              <a:t>Numerical detail: Need to scale by vector &amp; matrix norms.</a:t>
            </a:r>
          </a:p>
        </p:txBody>
      </p:sp>
    </p:spTree>
    <p:extLst>
      <p:ext uri="{BB962C8B-B14F-4D97-AF65-F5344CB8AC3E}">
        <p14:creationId xmlns:p14="http://schemas.microsoft.com/office/powerpoint/2010/main" val="268037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Coming to Your World Soon: Reproducibility Requirements</a:t>
            </a:r>
          </a:p>
        </p:txBody>
      </p:sp>
      <p:sp>
        <p:nvSpPr>
          <p:cNvPr id="4" name="Content Placeholder 3"/>
          <p:cNvSpPr>
            <a:spLocks noGrp="1"/>
          </p:cNvSpPr>
          <p:nvPr>
            <p:ph sz="quarter" idx="1"/>
          </p:nvPr>
        </p:nvSpPr>
        <p:spPr>
          <a:xfrm>
            <a:off x="245815" y="950026"/>
            <a:ext cx="11697194" cy="5449160"/>
          </a:xfrm>
        </p:spPr>
        <p:txBody>
          <a:bodyPr>
            <a:normAutofit/>
          </a:bodyPr>
          <a:lstStyle/>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2"/>
              </a:rPr>
              <a:t>http://fursin.net/reproducibility.html</a:t>
            </a:r>
            <a:endParaRPr lang="en-US" sz="20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3"/>
              </a:rPr>
              <a:t>http://toms.acm.org/replicated-computational-results.cfm</a:t>
            </a:r>
            <a:r>
              <a:rPr lang="en-US" sz="2000" dirty="0"/>
              <a:t> </a:t>
            </a:r>
          </a:p>
          <a:p>
            <a:r>
              <a:rPr lang="en-US" sz="2400" dirty="0"/>
              <a:t>ACM Badging.</a:t>
            </a:r>
          </a:p>
          <a:p>
            <a:pPr lvl="1"/>
            <a:r>
              <a:rPr lang="en-US" sz="2000" dirty="0">
                <a:hlinkClick r:id="rId4"/>
              </a:rPr>
              <a:t>https://www.acm.org/publications/policies/artifact-review-badging</a:t>
            </a:r>
            <a:r>
              <a:rPr lang="en-US" sz="2000" dirty="0"/>
              <a:t> </a:t>
            </a:r>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405818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510909"/>
          </a:xfrm>
        </p:spPr>
        <p:txBody>
          <a:bodyPr/>
          <a:lstStyle/>
          <a:p>
            <a:r>
              <a:rPr lang="en-US" b="0" dirty="0"/>
              <a:t>Questions, comments?</a:t>
            </a:r>
          </a:p>
        </p:txBody>
      </p:sp>
    </p:spTree>
    <p:extLst>
      <p:ext uri="{BB962C8B-B14F-4D97-AF65-F5344CB8AC3E}">
        <p14:creationId xmlns:p14="http://schemas.microsoft.com/office/powerpoint/2010/main" val="3933892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i="1" dirty="0"/>
              <a:t>Essential for affordable reproducibility</a:t>
            </a:r>
          </a:p>
        </p:txBody>
      </p:sp>
      <p:sp>
        <p:nvSpPr>
          <p:cNvPr id="6" name="Title 5"/>
          <p:cNvSpPr>
            <a:spLocks noGrp="1"/>
          </p:cNvSpPr>
          <p:nvPr>
            <p:ph type="title"/>
          </p:nvPr>
        </p:nvSpPr>
        <p:spPr>
          <a:xfrm>
            <a:off x="1828324" y="1682088"/>
            <a:ext cx="10157354" cy="667875"/>
          </a:xfrm>
        </p:spPr>
        <p:txBody>
          <a:bodyPr>
            <a:normAutofit/>
          </a:bodyPr>
          <a:lstStyle/>
          <a:p>
            <a:r>
              <a:rPr lang="en-US" dirty="0"/>
              <a:t>Better Productivity and Sustainability</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19</a:t>
            </a:fld>
            <a:endParaRPr kumimoji="0" lang="en-US" dirty="0">
              <a:solidFill>
                <a:srgbClr val="FFFFFF"/>
              </a:solidFill>
            </a:endParaRPr>
          </a:p>
        </p:txBody>
      </p:sp>
    </p:spTree>
    <p:extLst>
      <p:ext uri="{BB962C8B-B14F-4D97-AF65-F5344CB8AC3E}">
        <p14:creationId xmlns:p14="http://schemas.microsoft.com/office/powerpoint/2010/main" val="253801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a:t>
            </a:r>
          </a:p>
        </p:txBody>
      </p:sp>
      <p:sp>
        <p:nvSpPr>
          <p:cNvPr id="5" name="Content Placeholder 4"/>
          <p:cNvSpPr>
            <a:spLocks noGrp="1"/>
          </p:cNvSpPr>
          <p:nvPr>
            <p:ph sz="quarter" idx="1"/>
          </p:nvPr>
        </p:nvSpPr>
        <p:spPr>
          <a:xfrm>
            <a:off x="365760" y="1479733"/>
            <a:ext cx="11369809" cy="3641617"/>
          </a:xfrm>
        </p:spPr>
        <p:txBody>
          <a:bodyPr/>
          <a:lstStyle/>
          <a:p>
            <a:r>
              <a:rPr lang="en-US" sz="2000"/>
              <a:t>This </a:t>
            </a:r>
            <a:r>
              <a:rPr lang="en-US" sz="2000" dirty="0"/>
              <a:t>work was supported by the U.S. Department of Energy Office of Science, Office of Advanced Scientific Computing Research (ASCR), and by the </a:t>
            </a:r>
            <a:r>
              <a:rPr lang="en-US" sz="2000" dirty="0" err="1"/>
              <a:t>Exascale</a:t>
            </a:r>
            <a:r>
              <a:rPr lang="en-US" sz="2000" dirty="0"/>
              <a:t> Computing Project (17-SC-20-SC), a collaborative effort of the U.S. Department of Energy Office of Science and the National Nuclear Security Administration.</a:t>
            </a:r>
          </a:p>
          <a:p>
            <a:r>
              <a:rPr lang="en-US" sz="2000" dirty="0"/>
              <a:t>Sandia National Laboratories is a </a:t>
            </a:r>
            <a:r>
              <a:rPr lang="en-US" sz="2000" dirty="0" err="1"/>
              <a:t>multimission</a:t>
            </a:r>
            <a:r>
              <a:rPr lang="en-US" sz="2000" dirty="0"/>
              <a:t> laboratory managed and operated by National Technology and Engineering Solutions of Sandia, LLC, a wholly owned subsidiary of Honeywell International, Inc., for the U.S. Department of Energy’s National Nuclear Security Administration under contract DE-NA0003525.</a:t>
            </a:r>
          </a:p>
        </p:txBody>
      </p:sp>
    </p:spTree>
    <p:extLst>
      <p:ext uri="{BB962C8B-B14F-4D97-AF65-F5344CB8AC3E}">
        <p14:creationId xmlns:p14="http://schemas.microsoft.com/office/powerpoint/2010/main" val="56782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012" y="174275"/>
            <a:ext cx="10619287" cy="510909"/>
          </a:xfrm>
        </p:spPr>
        <p:txBody>
          <a:bodyPr/>
          <a:lstStyle/>
          <a:p>
            <a:r>
              <a:rPr lang="en-US" b="0" dirty="0"/>
              <a:t>Incentives Demand Investments, Enabled by Investments</a:t>
            </a:r>
            <a:endParaRPr lang="en-US" sz="4400" dirty="0"/>
          </a:p>
        </p:txBody>
      </p:sp>
      <p:grpSp>
        <p:nvGrpSpPr>
          <p:cNvPr id="4" name="Group 3"/>
          <p:cNvGrpSpPr/>
          <p:nvPr/>
        </p:nvGrpSpPr>
        <p:grpSpPr>
          <a:xfrm>
            <a:off x="1784195" y="938839"/>
            <a:ext cx="8175230" cy="3180436"/>
            <a:chOff x="1797837" y="1338521"/>
            <a:chExt cx="8175230" cy="3180436"/>
          </a:xfrm>
        </p:grpSpPr>
        <p:grpSp>
          <p:nvGrpSpPr>
            <p:cNvPr id="12" name="Group 11"/>
            <p:cNvGrpSpPr/>
            <p:nvPr/>
          </p:nvGrpSpPr>
          <p:grpSpPr>
            <a:xfrm>
              <a:off x="1797837" y="1424300"/>
              <a:ext cx="8175230" cy="2917800"/>
              <a:chOff x="-137156" y="1484784"/>
              <a:chExt cx="8175230" cy="2448272"/>
            </a:xfrm>
          </p:grpSpPr>
          <p:sp>
            <p:nvSpPr>
              <p:cNvPr id="8" name="TextBox 7"/>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13" name="TextBox 12"/>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14" name="TextBox 13"/>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3" name="TextBox 2"/>
          <p:cNvSpPr txBox="1"/>
          <p:nvPr/>
        </p:nvSpPr>
        <p:spPr>
          <a:xfrm>
            <a:off x="468351" y="4375401"/>
            <a:ext cx="11336962" cy="2308324"/>
          </a:xfrm>
          <a:prstGeom prst="rect">
            <a:avLst/>
          </a:prstGeom>
          <a:noFill/>
        </p:spPr>
        <p:txBody>
          <a:bodyPr wrap="square" rtlCol="0">
            <a:spAutoFit/>
          </a:bodyPr>
          <a:lstStyle/>
          <a:p>
            <a:pPr algn="l"/>
            <a:r>
              <a:rPr lang="en-US" sz="2400" dirty="0">
                <a:latin typeface="+mn-lt"/>
              </a:rPr>
              <a:t>Common statement: “I would love to do a better job on my software, but I need to:</a:t>
            </a:r>
          </a:p>
          <a:p>
            <a:pPr marL="342900" indent="-342900">
              <a:buFont typeface="Arial" charset="0"/>
              <a:buChar char="•"/>
            </a:pPr>
            <a:r>
              <a:rPr lang="en-US" sz="2400" dirty="0">
                <a:latin typeface="+mn-lt"/>
              </a:rPr>
              <a:t>Get this paper submitted.</a:t>
            </a:r>
          </a:p>
          <a:p>
            <a:pPr marL="342900" indent="-342900">
              <a:buFont typeface="Arial" charset="0"/>
              <a:buChar char="•"/>
            </a:pPr>
            <a:r>
              <a:rPr lang="en-US" sz="2400" dirty="0">
                <a:latin typeface="+mn-lt"/>
              </a:rPr>
              <a:t>Complete this project task.</a:t>
            </a:r>
          </a:p>
          <a:p>
            <a:pPr marL="342900" indent="-342900">
              <a:buFont typeface="Arial" charset="0"/>
              <a:buChar char="•"/>
            </a:pPr>
            <a:r>
              <a:rPr lang="en-US" sz="2400" dirty="0">
                <a:latin typeface="+mn-lt"/>
              </a:rPr>
              <a:t>Do something my employer values more.</a:t>
            </a:r>
          </a:p>
          <a:p>
            <a:pPr algn="l"/>
            <a:endParaRPr lang="en-US" sz="2400" dirty="0">
              <a:latin typeface="+mn-lt"/>
            </a:endParaRPr>
          </a:p>
          <a:p>
            <a:pPr algn="l"/>
            <a:r>
              <a:rPr lang="en-US" sz="2400" dirty="0">
                <a:latin typeface="+mn-lt"/>
              </a:rPr>
              <a:t>Goal: Change incentives to include value of better software, better science.</a:t>
            </a:r>
          </a:p>
        </p:txBody>
      </p:sp>
    </p:spTree>
    <p:extLst>
      <p:ext uri="{BB962C8B-B14F-4D97-AF65-F5344CB8AC3E}">
        <p14:creationId xmlns:p14="http://schemas.microsoft.com/office/powerpoint/2010/main" val="1474916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Tradeoffs: Better, faster, cheaper</a:t>
            </a:r>
          </a:p>
        </p:txBody>
      </p:sp>
      <p:sp>
        <p:nvSpPr>
          <p:cNvPr id="4" name="Content Placeholder 3"/>
          <p:cNvSpPr>
            <a:spLocks noGrp="1"/>
          </p:cNvSpPr>
          <p:nvPr>
            <p:ph sz="quarter" idx="1"/>
          </p:nvPr>
        </p:nvSpPr>
        <p:spPr>
          <a:xfrm>
            <a:off x="162232" y="1091382"/>
            <a:ext cx="11872452" cy="4896464"/>
          </a:xfrm>
        </p:spPr>
        <p:txBody>
          <a:bodyPr>
            <a:normAutofit/>
          </a:bodyPr>
          <a:lstStyle/>
          <a:p>
            <a:r>
              <a:rPr lang="en-US" sz="3200" dirty="0"/>
              <a:t>“Better, faster, cheaper: Pick two of the three.”</a:t>
            </a:r>
          </a:p>
          <a:p>
            <a:pPr lvl="1"/>
            <a:r>
              <a:rPr lang="en-US" sz="2800" dirty="0"/>
              <a:t>Scenario: (Today)</a:t>
            </a:r>
            <a:br>
              <a:rPr lang="en-US" sz="2800" dirty="0"/>
            </a:br>
            <a:r>
              <a:rPr lang="en-US" sz="2800" dirty="0"/>
              <a:t>You are behind in developing a sophisticated new model in your software that you want to use for results in an upcoming paper.</a:t>
            </a:r>
          </a:p>
          <a:p>
            <a:pPr lvl="1"/>
            <a:r>
              <a:rPr lang="en-US" sz="2800" dirty="0"/>
              <a:t>Which of these could be reasonable choices?</a:t>
            </a:r>
          </a:p>
          <a:p>
            <a:pPr lvl="2"/>
            <a:r>
              <a:rPr lang="en-US" sz="2400" dirty="0"/>
              <a:t>Develop a simpler model for the paper.</a:t>
            </a:r>
          </a:p>
          <a:p>
            <a:pPr lvl="2"/>
            <a:r>
              <a:rPr lang="en-US" sz="2400" dirty="0"/>
              <a:t>Set other work aside and spend more time on development.</a:t>
            </a:r>
          </a:p>
          <a:p>
            <a:pPr lvl="2"/>
            <a:r>
              <a:rPr lang="en-US" sz="2400" dirty="0"/>
              <a:t>Ask for an extension on the paper deadline.</a:t>
            </a:r>
          </a:p>
          <a:p>
            <a:pPr lvl="2"/>
            <a:r>
              <a:rPr lang="en-US" sz="2400" dirty="0"/>
              <a:t>Develop sophisticated model, but don’t test its correctness.</a:t>
            </a:r>
          </a:p>
          <a:p>
            <a:pPr lvl="2"/>
            <a:r>
              <a:rPr lang="en-US" sz="2400" dirty="0"/>
              <a:t>Develop sophisticated model, but don’t document it or check it in.</a:t>
            </a:r>
          </a:p>
          <a:p>
            <a:pPr marL="0" indent="0">
              <a:buNone/>
            </a:pPr>
            <a:endParaRPr lang="en-US" sz="3200" dirty="0"/>
          </a:p>
        </p:txBody>
      </p:sp>
    </p:spTree>
    <p:extLst>
      <p:ext uri="{BB962C8B-B14F-4D97-AF65-F5344CB8AC3E}">
        <p14:creationId xmlns:p14="http://schemas.microsoft.com/office/powerpoint/2010/main" val="67114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Improved developer productivity</a:t>
            </a:r>
          </a:p>
        </p:txBody>
      </p:sp>
      <p:sp>
        <p:nvSpPr>
          <p:cNvPr id="4" name="Content Placeholder 3"/>
          <p:cNvSpPr>
            <a:spLocks noGrp="1"/>
          </p:cNvSpPr>
          <p:nvPr>
            <p:ph sz="quarter" idx="1"/>
          </p:nvPr>
        </p:nvSpPr>
        <p:spPr>
          <a:xfrm>
            <a:off x="365759" y="1091381"/>
            <a:ext cx="11372473" cy="5014451"/>
          </a:xfrm>
        </p:spPr>
        <p:txBody>
          <a:bodyPr>
            <a:normAutofit/>
          </a:bodyPr>
          <a:lstStyle/>
          <a:p>
            <a:pPr marL="0" indent="0">
              <a:buNone/>
            </a:pPr>
            <a:r>
              <a:rPr lang="en-US" sz="3600" dirty="0"/>
              <a:t>“Better, faster, cheaper: Pick all three.” – Near term.</a:t>
            </a:r>
          </a:p>
          <a:p>
            <a:pPr marL="365760" lvl="1" indent="0">
              <a:buNone/>
            </a:pPr>
            <a:r>
              <a:rPr lang="en-US" sz="3200" dirty="0"/>
              <a:t>Scenario: (6 months later) </a:t>
            </a:r>
            <a:br>
              <a:rPr lang="en-US" sz="3200" dirty="0"/>
            </a:br>
            <a:r>
              <a:rPr lang="en-US" sz="3200" dirty="0"/>
              <a:t>After investing in </a:t>
            </a:r>
            <a:r>
              <a:rPr lang="en-US" sz="3200" b="1" dirty="0"/>
              <a:t>developer productivity improvements</a:t>
            </a:r>
            <a:r>
              <a:rPr lang="en-US" sz="3200" dirty="0"/>
              <a:t>, you are on time in developing a sophisticated new model in your software that you want to use for results in an upcoming paper.</a:t>
            </a:r>
          </a:p>
          <a:p>
            <a:pPr marL="365760" lvl="1" indent="0">
              <a:buNone/>
            </a:pPr>
            <a:endParaRPr lang="en-US" sz="3200" dirty="0"/>
          </a:p>
          <a:p>
            <a:pPr marL="365760" lvl="1" indent="0">
              <a:buNone/>
            </a:pPr>
            <a:r>
              <a:rPr lang="en-US" sz="3200" dirty="0"/>
              <a:t>Invest in developer tools, processes, practices.</a:t>
            </a:r>
          </a:p>
        </p:txBody>
      </p:sp>
    </p:spTree>
    <p:extLst>
      <p:ext uri="{BB962C8B-B14F-4D97-AF65-F5344CB8AC3E}">
        <p14:creationId xmlns:p14="http://schemas.microsoft.com/office/powerpoint/2010/main" val="2981926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Improved software sustainability</a:t>
            </a:r>
          </a:p>
        </p:txBody>
      </p:sp>
      <p:sp>
        <p:nvSpPr>
          <p:cNvPr id="4" name="Content Placeholder 3"/>
          <p:cNvSpPr>
            <a:spLocks noGrp="1"/>
          </p:cNvSpPr>
          <p:nvPr>
            <p:ph sz="quarter" idx="1"/>
          </p:nvPr>
        </p:nvSpPr>
        <p:spPr>
          <a:xfrm>
            <a:off x="250723" y="1120877"/>
            <a:ext cx="11487510" cy="4984955"/>
          </a:xfrm>
        </p:spPr>
        <p:txBody>
          <a:bodyPr>
            <a:normAutofit/>
          </a:bodyPr>
          <a:lstStyle/>
          <a:p>
            <a:pPr marL="0" indent="0">
              <a:buNone/>
            </a:pPr>
            <a:r>
              <a:rPr lang="en-US" sz="3600" dirty="0"/>
              <a:t>“Better, faster, cheaper: Pick all three.” – Long term.</a:t>
            </a:r>
          </a:p>
          <a:p>
            <a:pPr marL="365760" lvl="1" indent="0">
              <a:buNone/>
            </a:pPr>
            <a:r>
              <a:rPr lang="en-US" sz="3200" dirty="0"/>
              <a:t>Scenario: (3 years later) </a:t>
            </a:r>
            <a:br>
              <a:rPr lang="en-US" sz="3200" dirty="0"/>
            </a:br>
            <a:r>
              <a:rPr lang="en-US" sz="3200" dirty="0"/>
              <a:t>After investing in </a:t>
            </a:r>
            <a:r>
              <a:rPr lang="en-US" sz="3200" b="1" dirty="0"/>
              <a:t>software sustainability improvements</a:t>
            </a:r>
            <a:r>
              <a:rPr lang="en-US" sz="3200" dirty="0"/>
              <a:t>, you are on time in developing </a:t>
            </a:r>
            <a:r>
              <a:rPr lang="en-US" sz="3200" b="1" dirty="0"/>
              <a:t>several</a:t>
            </a:r>
            <a:r>
              <a:rPr lang="en-US" sz="3200" dirty="0"/>
              <a:t> sophisticated new models in your software that you want to use for results in upcoming papers.</a:t>
            </a:r>
          </a:p>
          <a:p>
            <a:pPr marL="365760" lvl="1" indent="0">
              <a:buNone/>
            </a:pPr>
            <a:endParaRPr lang="en-US" sz="3200" dirty="0"/>
          </a:p>
          <a:p>
            <a:pPr marL="365760" lvl="1" indent="0">
              <a:buNone/>
            </a:pPr>
            <a:r>
              <a:rPr lang="en-US" sz="3200" dirty="0"/>
              <a:t>Invest in testing, documentation, integration for long-term software usability.</a:t>
            </a:r>
          </a:p>
        </p:txBody>
      </p:sp>
    </p:spTree>
    <p:extLst>
      <p:ext uri="{BB962C8B-B14F-4D97-AF65-F5344CB8AC3E}">
        <p14:creationId xmlns:p14="http://schemas.microsoft.com/office/powerpoint/2010/main" val="30498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766" y="228600"/>
            <a:ext cx="8736037" cy="990600"/>
          </a:xfrm>
        </p:spPr>
        <p:txBody>
          <a:bodyPr>
            <a:normAutofit/>
          </a:bodyPr>
          <a:lstStyle/>
          <a:p>
            <a:r>
              <a:rPr lang="en-US" dirty="0"/>
              <a:t>Which of These Enhance Reproducibility?</a:t>
            </a:r>
          </a:p>
        </p:txBody>
      </p:sp>
      <p:sp>
        <p:nvSpPr>
          <p:cNvPr id="4" name="Content Placeholder 3"/>
          <p:cNvSpPr>
            <a:spLocks noGrp="1"/>
          </p:cNvSpPr>
          <p:nvPr>
            <p:ph sz="quarter" idx="1"/>
          </p:nvPr>
        </p:nvSpPr>
        <p:spPr>
          <a:xfrm>
            <a:off x="365760" y="986118"/>
            <a:ext cx="11369809" cy="4677100"/>
          </a:xfrm>
        </p:spPr>
        <p:txBody>
          <a:bodyPr/>
          <a:lstStyle/>
          <a:p>
            <a:r>
              <a:rPr lang="en-US" sz="3600" dirty="0"/>
              <a:t>Code written by first-year, untrained grad student.</a:t>
            </a:r>
          </a:p>
          <a:p>
            <a:r>
              <a:rPr lang="en-US" sz="3600" dirty="0"/>
              <a:t>Tuning for high performance.</a:t>
            </a:r>
          </a:p>
          <a:p>
            <a:r>
              <a:rPr lang="en-US" sz="3600" dirty="0"/>
              <a:t>Dynamic parallelism of modern processors.</a:t>
            </a:r>
          </a:p>
          <a:p>
            <a:r>
              <a:rPr lang="en-US" sz="3600" dirty="0"/>
              <a:t>Better software testing.</a:t>
            </a:r>
          </a:p>
          <a:p>
            <a:r>
              <a:rPr lang="en-US" sz="3600" dirty="0"/>
              <a:t>Source code and versioning management.</a:t>
            </a:r>
          </a:p>
          <a:p>
            <a:r>
              <a:rPr lang="en-US" sz="3600" dirty="0"/>
              <a:t>Investing in developer productivity.</a:t>
            </a:r>
          </a:p>
          <a:p>
            <a:r>
              <a:rPr lang="en-US" sz="3600" dirty="0"/>
              <a:t>Investing in software sustainability.</a:t>
            </a:r>
          </a:p>
        </p:txBody>
      </p:sp>
    </p:spTree>
    <p:extLst>
      <p:ext uri="{BB962C8B-B14F-4D97-AF65-F5344CB8AC3E}">
        <p14:creationId xmlns:p14="http://schemas.microsoft.com/office/powerpoint/2010/main" val="305950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i="1" dirty="0"/>
              <a:t>Barely-sufficient Software Engineering</a:t>
            </a:r>
          </a:p>
        </p:txBody>
      </p:sp>
      <p:sp>
        <p:nvSpPr>
          <p:cNvPr id="6" name="Title 5"/>
          <p:cNvSpPr>
            <a:spLocks noGrp="1"/>
          </p:cNvSpPr>
          <p:nvPr>
            <p:ph type="title"/>
          </p:nvPr>
        </p:nvSpPr>
        <p:spPr/>
        <p:txBody>
          <a:bodyPr>
            <a:normAutofit/>
          </a:bodyPr>
          <a:lstStyle/>
          <a:p>
            <a:r>
              <a:rPr lang="en-US" dirty="0"/>
              <a:t>Software Engineering Basics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25</a:t>
            </a:fld>
            <a:endParaRPr kumimoji="0" lang="en-US" dirty="0">
              <a:solidFill>
                <a:srgbClr val="FFFFFF"/>
              </a:solidFill>
            </a:endParaRPr>
          </a:p>
        </p:txBody>
      </p:sp>
    </p:spTree>
    <p:extLst>
      <p:ext uri="{BB962C8B-B14F-4D97-AF65-F5344CB8AC3E}">
        <p14:creationId xmlns:p14="http://schemas.microsoft.com/office/powerpoint/2010/main" val="886092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313E-5BF5-2140-9412-28F87C3A497F}"/>
              </a:ext>
            </a:extLst>
          </p:cNvPr>
          <p:cNvSpPr>
            <a:spLocks noGrp="1"/>
          </p:cNvSpPr>
          <p:nvPr>
            <p:ph type="title"/>
          </p:nvPr>
        </p:nvSpPr>
        <p:spPr/>
        <p:txBody>
          <a:bodyPr/>
          <a:lstStyle/>
          <a:p>
            <a:r>
              <a:rPr lang="en-US" dirty="0"/>
              <a:t>Barely-sufficient Software Engineering: Updated</a:t>
            </a:r>
          </a:p>
        </p:txBody>
      </p:sp>
      <p:sp>
        <p:nvSpPr>
          <p:cNvPr id="6" name="Content Placeholder 5">
            <a:extLst>
              <a:ext uri="{FF2B5EF4-FFF2-40B4-BE49-F238E27FC236}">
                <a16:creationId xmlns:a16="http://schemas.microsoft.com/office/drawing/2014/main" id="{00FF3D96-5DA4-FB40-924E-B6AE1AC4CA2E}"/>
              </a:ext>
            </a:extLst>
          </p:cNvPr>
          <p:cNvSpPr>
            <a:spLocks noGrp="1"/>
          </p:cNvSpPr>
          <p:nvPr>
            <p:ph idx="1"/>
          </p:nvPr>
        </p:nvSpPr>
        <p:spPr>
          <a:xfrm>
            <a:off x="365760" y="1294410"/>
            <a:ext cx="11369809" cy="4726380"/>
          </a:xfrm>
        </p:spPr>
        <p:txBody>
          <a:bodyPr/>
          <a:lstStyle/>
          <a:p>
            <a:pPr marL="457200" indent="-457200">
              <a:buFont typeface="+mj-lt"/>
              <a:buAutoNum type="arabicPeriod"/>
            </a:pPr>
            <a:r>
              <a:rPr lang="en-US" sz="2000" dirty="0"/>
              <a:t>Manage Source: GitHub, GitLab – Use GitHub Desktop Client.</a:t>
            </a:r>
          </a:p>
          <a:p>
            <a:pPr marL="457200" indent="-457200">
              <a:buFont typeface="+mj-lt"/>
              <a:buAutoNum type="arabicPeriod"/>
            </a:pPr>
            <a:r>
              <a:rPr lang="en-US" sz="2000" dirty="0"/>
              <a:t>Use Issue Tracking: GitHub Issues, Jira – Kanban Board.</a:t>
            </a:r>
          </a:p>
          <a:p>
            <a:pPr marL="457200" indent="-457200">
              <a:buFont typeface="+mj-lt"/>
              <a:buAutoNum type="arabicPeriod"/>
            </a:pPr>
            <a:r>
              <a:rPr lang="en-US" sz="2000" dirty="0"/>
              <a:t>Set up communication: Slack, Confluence, mail lists.</a:t>
            </a:r>
          </a:p>
          <a:p>
            <a:pPr marL="457200" indent="-457200">
              <a:buFont typeface="+mj-lt"/>
              <a:buAutoNum type="arabicPeriod"/>
            </a:pPr>
            <a:r>
              <a:rPr lang="en-US" sz="2000" dirty="0"/>
              <a:t>Set up, use checklists for repeated activities.</a:t>
            </a:r>
          </a:p>
          <a:p>
            <a:pPr marL="457200" indent="-457200">
              <a:buFont typeface="+mj-lt"/>
              <a:buAutoNum type="arabicPeriod"/>
            </a:pPr>
            <a:r>
              <a:rPr lang="en-US" sz="2000" dirty="0"/>
              <a:t>Create source-centric documentation: </a:t>
            </a:r>
            <a:r>
              <a:rPr lang="en-US" sz="2000" dirty="0" err="1"/>
              <a:t>Readthedocs</a:t>
            </a:r>
            <a:r>
              <a:rPr lang="en-US" sz="2000" dirty="0"/>
              <a:t>, </a:t>
            </a:r>
            <a:r>
              <a:rPr lang="en-US" sz="2000" dirty="0" err="1"/>
              <a:t>Doxygen</a:t>
            </a:r>
            <a:r>
              <a:rPr lang="en-US" sz="2000" dirty="0"/>
              <a:t>.</a:t>
            </a:r>
          </a:p>
          <a:p>
            <a:pPr marL="457200" indent="-457200">
              <a:buFont typeface="+mj-lt"/>
              <a:buAutoNum type="arabicPeriod"/>
            </a:pPr>
            <a:r>
              <a:rPr lang="en-US" sz="2000" dirty="0"/>
              <a:t>Use configuration management tools: CMake.</a:t>
            </a:r>
          </a:p>
          <a:p>
            <a:pPr marL="457200" indent="-457200">
              <a:buFont typeface="+mj-lt"/>
              <a:buAutoNum type="arabicPeriod"/>
            </a:pPr>
            <a:r>
              <a:rPr lang="en-US" sz="2000" dirty="0"/>
              <a:t>Write tests first, use for integration testing (via pull requests).</a:t>
            </a:r>
          </a:p>
          <a:p>
            <a:pPr marL="457200" indent="-457200">
              <a:buFont typeface="+mj-lt"/>
              <a:buAutoNum type="arabicPeriod"/>
            </a:pPr>
            <a:r>
              <a:rPr lang="en-US" sz="2000" dirty="0"/>
              <a:t>Make selective use of pair programming.</a:t>
            </a:r>
          </a:p>
          <a:p>
            <a:pPr marL="457200" indent="-457200">
              <a:buFont typeface="+mj-lt"/>
              <a:buAutoNum type="arabicPeriod"/>
            </a:pPr>
            <a:r>
              <a:rPr lang="en-US" sz="2000" dirty="0"/>
              <a:t>Do formal releases using semantic versioning: X.Y.Z.</a:t>
            </a:r>
          </a:p>
          <a:p>
            <a:pPr marL="457200" indent="-457200">
              <a:buFont typeface="+mj-lt"/>
              <a:buAutoNum type="arabicPeriod"/>
            </a:pPr>
            <a:r>
              <a:rPr lang="en-US" sz="2000" dirty="0"/>
              <a:t>Perform continual process improvement.</a:t>
            </a:r>
          </a:p>
        </p:txBody>
      </p:sp>
      <p:sp>
        <p:nvSpPr>
          <p:cNvPr id="3" name="TextBox 2">
            <a:extLst>
              <a:ext uri="{FF2B5EF4-FFF2-40B4-BE49-F238E27FC236}">
                <a16:creationId xmlns:a16="http://schemas.microsoft.com/office/drawing/2014/main" id="{EBCEE37A-8B07-D84F-8D8F-95B6D99566C8}"/>
              </a:ext>
            </a:extLst>
          </p:cNvPr>
          <p:cNvSpPr txBox="1"/>
          <p:nvPr/>
        </p:nvSpPr>
        <p:spPr>
          <a:xfrm>
            <a:off x="8372104" y="1721923"/>
            <a:ext cx="3669475" cy="24191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1400" dirty="0"/>
              <a:t>Michael A. Heroux and James M. Willenbring. 2009. Barely sufficient software engineering: 10 practices to improve your CSE software. In Proceedings of the 2009 ICSE Workshop on Software Engineering for Computational Science and Engineering (SECSE '09). IEEE Computer Society, Washington, DC, USA, 15-21. DOI=http://</a:t>
            </a:r>
            <a:r>
              <a:rPr lang="en-US" sz="1400" dirty="0" err="1"/>
              <a:t>dx.doi.org</a:t>
            </a:r>
            <a:r>
              <a:rPr lang="en-US" sz="1400" dirty="0"/>
              <a:t>/10.1109/SECSE.2009.5069157</a:t>
            </a:r>
          </a:p>
          <a:p>
            <a:pPr>
              <a:lnSpc>
                <a:spcPct val="90000"/>
              </a:lnSpc>
            </a:pPr>
            <a:endParaRPr lang="en-US" sz="1400" dirty="0"/>
          </a:p>
          <a:p>
            <a:pPr>
              <a:lnSpc>
                <a:spcPct val="90000"/>
              </a:lnSpc>
            </a:pPr>
            <a:r>
              <a:rPr lang="en-US" sz="1400" dirty="0">
                <a:hlinkClick r:id="rId2"/>
              </a:rPr>
              <a:t>https://dl.acm.org/citation.cfm?id=1556930</a:t>
            </a:r>
            <a:r>
              <a:rPr lang="en-US" sz="1400" dirty="0"/>
              <a:t> </a:t>
            </a:r>
          </a:p>
        </p:txBody>
      </p:sp>
    </p:spTree>
    <p:extLst>
      <p:ext uri="{BB962C8B-B14F-4D97-AF65-F5344CB8AC3E}">
        <p14:creationId xmlns:p14="http://schemas.microsoft.com/office/powerpoint/2010/main" val="419513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i="1" dirty="0"/>
              <a:t>Ideas for managing transitions and ongoing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27</a:t>
            </a:fld>
            <a:endParaRPr kumimoji="0" lang="en-US" dirty="0">
              <a:solidFill>
                <a:srgbClr val="FFFFFF"/>
              </a:solidFill>
            </a:endParaRPr>
          </a:p>
        </p:txBody>
      </p:sp>
    </p:spTree>
    <p:extLst>
      <p:ext uri="{BB962C8B-B14F-4D97-AF65-F5344CB8AC3E}">
        <p14:creationId xmlns:p14="http://schemas.microsoft.com/office/powerpoint/2010/main" val="1121192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Small team interaction model</a:t>
            </a:r>
          </a:p>
        </p:txBody>
      </p:sp>
      <p:sp>
        <p:nvSpPr>
          <p:cNvPr id="3" name="Content Placeholder 2"/>
          <p:cNvSpPr>
            <a:spLocks noGrp="1"/>
          </p:cNvSpPr>
          <p:nvPr>
            <p:ph idx="1"/>
          </p:nvPr>
        </p:nvSpPr>
        <p:spPr>
          <a:xfrm>
            <a:off x="1388480" y="1207353"/>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p:txBody>
      </p:sp>
    </p:spTree>
    <p:extLst>
      <p:ext uri="{BB962C8B-B14F-4D97-AF65-F5344CB8AC3E}">
        <p14:creationId xmlns:p14="http://schemas.microsoft.com/office/powerpoint/2010/main" val="3431913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Large team challenges</a:t>
            </a:r>
          </a:p>
        </p:txBody>
      </p:sp>
      <p:sp>
        <p:nvSpPr>
          <p:cNvPr id="3" name="Content Placeholder 2"/>
          <p:cNvSpPr>
            <a:spLocks noGrp="1"/>
          </p:cNvSpPr>
          <p:nvPr>
            <p:ph idx="1"/>
          </p:nvPr>
        </p:nvSpPr>
        <p:spPr>
          <a:xfrm>
            <a:off x="1764105" y="1704392"/>
            <a:ext cx="8712982" cy="4391608"/>
          </a:xfrm>
        </p:spPr>
        <p:txBody>
          <a:bodyPr>
            <a:normAutofit/>
          </a:bodyPr>
          <a:lstStyle/>
          <a:p>
            <a:r>
              <a:rPr lang="en-US" dirty="0"/>
              <a:t>Composed of small teams (and all the challenges).</a:t>
            </a:r>
          </a:p>
          <a:p>
            <a:r>
              <a:rPr lang="en-US" b="0" dirty="0"/>
              <a:t>Additional interaction challenges.</a:t>
            </a:r>
          </a:p>
          <a:p>
            <a:r>
              <a:rPr lang="en-US" dirty="0"/>
              <a:t>Policies, regularly cultural exchanges important.</a:t>
            </a:r>
            <a:endParaRPr lang="en-US" b="0" dirty="0"/>
          </a:p>
        </p:txBody>
      </p:sp>
    </p:spTree>
    <p:extLst>
      <p:ext uri="{BB962C8B-B14F-4D97-AF65-F5344CB8AC3E}">
        <p14:creationId xmlns:p14="http://schemas.microsoft.com/office/powerpoint/2010/main" val="383393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97" y="153803"/>
            <a:ext cx="11372473" cy="914400"/>
          </a:xfrm>
        </p:spPr>
        <p:txBody>
          <a:bodyPr/>
          <a:lstStyle/>
          <a:p>
            <a:r>
              <a:rPr lang="en-US" b="0" dirty="0"/>
              <a:t>My Background</a:t>
            </a:r>
          </a:p>
        </p:txBody>
      </p:sp>
      <p:sp>
        <p:nvSpPr>
          <p:cNvPr id="3" name="Content Placeholder 2"/>
          <p:cNvSpPr>
            <a:spLocks noGrp="1"/>
          </p:cNvSpPr>
          <p:nvPr>
            <p:ph idx="1"/>
          </p:nvPr>
        </p:nvSpPr>
        <p:spPr>
          <a:xfrm>
            <a:off x="0" y="783771"/>
            <a:ext cx="12293599" cy="5094515"/>
          </a:xfrm>
        </p:spPr>
        <p:txBody>
          <a:bodyPr/>
          <a:lstStyle/>
          <a:p>
            <a:r>
              <a:rPr lang="en-US" sz="2400" dirty="0"/>
              <a:t>1998 – now: Staff member at Sandia National Labs</a:t>
            </a:r>
          </a:p>
          <a:p>
            <a:pPr lvl="1"/>
            <a:r>
              <a:rPr lang="en-US" sz="2000" dirty="0"/>
              <a:t>Lead these projects:</a:t>
            </a:r>
          </a:p>
          <a:p>
            <a:pPr lvl="2"/>
            <a:r>
              <a:rPr lang="en-US" sz="1800" dirty="0"/>
              <a:t>ECP SW Technology since Nov 2017.</a:t>
            </a:r>
          </a:p>
          <a:p>
            <a:pPr lvl="2"/>
            <a:r>
              <a:rPr lang="en-US" sz="1800" dirty="0"/>
              <a:t>Trilinos: collection of scientific libraries – </a:t>
            </a:r>
            <a:r>
              <a:rPr lang="en-US" sz="1800" dirty="0" err="1"/>
              <a:t>trilinos.github.io</a:t>
            </a:r>
            <a:r>
              <a:rPr lang="en-US" sz="1800" dirty="0"/>
              <a:t>.</a:t>
            </a:r>
          </a:p>
          <a:p>
            <a:pPr lvl="2"/>
            <a:r>
              <a:rPr lang="en-US" sz="1800" dirty="0" err="1"/>
              <a:t>Mantevo</a:t>
            </a:r>
            <a:r>
              <a:rPr lang="en-US" sz="1800" dirty="0"/>
              <a:t>: “</a:t>
            </a:r>
            <a:r>
              <a:rPr lang="en-US" sz="1800" dirty="0" err="1"/>
              <a:t>Miniapps</a:t>
            </a:r>
            <a:r>
              <a:rPr lang="en-US" sz="1800" dirty="0"/>
              <a:t>” project for HPC co-design – </a:t>
            </a:r>
            <a:r>
              <a:rPr lang="en-US" sz="1800" dirty="0" err="1"/>
              <a:t>mantevo.github.io</a:t>
            </a:r>
            <a:endParaRPr lang="en-US" sz="1800" dirty="0"/>
          </a:p>
          <a:p>
            <a:pPr lvl="2"/>
            <a:r>
              <a:rPr lang="en-US" sz="1800" dirty="0"/>
              <a:t>IDEAS Productivity: Scientific Productivity and sustainability – ideas-</a:t>
            </a:r>
            <a:r>
              <a:rPr lang="en-US" sz="1800" dirty="0" err="1"/>
              <a:t>productivity.org</a:t>
            </a:r>
            <a:endParaRPr lang="en-US" sz="1800" dirty="0"/>
          </a:p>
          <a:p>
            <a:pPr lvl="2"/>
            <a:r>
              <a:rPr lang="en-US" sz="1800" dirty="0"/>
              <a:t>HPCG Benchmark: Complementary benchmark for Top 500 – </a:t>
            </a:r>
            <a:r>
              <a:rPr lang="en-US" sz="1800" dirty="0" err="1"/>
              <a:t>hpcg-benchmark.org</a:t>
            </a:r>
            <a:endParaRPr lang="en-US" sz="1800" dirty="0"/>
          </a:p>
          <a:p>
            <a:pPr lvl="2"/>
            <a:r>
              <a:rPr lang="en-US" sz="1800" dirty="0"/>
              <a:t>Better Scientific Software: Portal and content for productivity and sustainability – </a:t>
            </a:r>
            <a:r>
              <a:rPr lang="en-US" sz="1800" dirty="0" err="1"/>
              <a:t>bssw.io</a:t>
            </a:r>
            <a:endParaRPr lang="en-US" sz="1800" dirty="0"/>
          </a:p>
          <a:p>
            <a:pPr lvl="2"/>
            <a:r>
              <a:rPr lang="en-US" sz="1800" dirty="0"/>
              <a:t>SC18 Reproducibility Chair, SC19 special role</a:t>
            </a:r>
          </a:p>
          <a:p>
            <a:pPr lvl="1"/>
            <a:r>
              <a:rPr lang="en-US" sz="2000" dirty="0"/>
              <a:t>Concurrent: Scientist in Residence, St. John’s University, MN USA</a:t>
            </a:r>
          </a:p>
          <a:p>
            <a:r>
              <a:rPr lang="en-US" sz="2400" dirty="0"/>
              <a:t>1988 – 1998: Staff member at Cray Research</a:t>
            </a:r>
          </a:p>
          <a:p>
            <a:pPr lvl="1"/>
            <a:r>
              <a:rPr lang="en-US" sz="2000" dirty="0"/>
              <a:t>88 – 93: Math libraries developer, sparse solvers, LAPACK, BLAS: LIBSCI</a:t>
            </a:r>
          </a:p>
          <a:p>
            <a:pPr lvl="1"/>
            <a:r>
              <a:rPr lang="en-US" sz="2000" dirty="0"/>
              <a:t>93 – 95: Application analyst, computational engineering group: FIDAP, Fluent, Star-CD.</a:t>
            </a:r>
          </a:p>
          <a:p>
            <a:pPr lvl="1"/>
            <a:r>
              <a:rPr lang="en-US" sz="2000" dirty="0"/>
              <a:t>95 – 98: Scalable systems applications specialist: Cray T3E “MPP”.</a:t>
            </a:r>
          </a:p>
        </p:txBody>
      </p:sp>
      <p:pic>
        <p:nvPicPr>
          <p:cNvPr id="5" name="Picture 4" descr="MantevoLogo.jpg">
            <a:extLst>
              <a:ext uri="{FF2B5EF4-FFF2-40B4-BE49-F238E27FC236}">
                <a16:creationId xmlns:a16="http://schemas.microsoft.com/office/drawing/2014/main" id="{AD6DF0B2-26B2-F640-BF1E-EE5121034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248" y="2261856"/>
            <a:ext cx="1306013" cy="373966"/>
          </a:xfrm>
          <a:prstGeom prst="rect">
            <a:avLst/>
          </a:prstGeom>
        </p:spPr>
      </p:pic>
      <p:pic>
        <p:nvPicPr>
          <p:cNvPr id="6" name="Picture 5" descr="HPCG_Logo.tiff">
            <a:extLst>
              <a:ext uri="{FF2B5EF4-FFF2-40B4-BE49-F238E27FC236}">
                <a16:creationId xmlns:a16="http://schemas.microsoft.com/office/drawing/2014/main" id="{38AF0BA5-C22B-9043-A7BF-85EBA66FF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5911" y="2956382"/>
            <a:ext cx="862939" cy="348151"/>
          </a:xfrm>
          <a:prstGeom prst="rect">
            <a:avLst/>
          </a:prstGeom>
        </p:spPr>
      </p:pic>
      <p:pic>
        <p:nvPicPr>
          <p:cNvPr id="7" name="Picture 6">
            <a:extLst>
              <a:ext uri="{FF2B5EF4-FFF2-40B4-BE49-F238E27FC236}">
                <a16:creationId xmlns:a16="http://schemas.microsoft.com/office/drawing/2014/main" id="{70F9AF3C-86FF-CB45-AB7F-A474D7641818}"/>
              </a:ext>
            </a:extLst>
          </p:cNvPr>
          <p:cNvPicPr>
            <a:picLocks noChangeAspect="1"/>
          </p:cNvPicPr>
          <p:nvPr/>
        </p:nvPicPr>
        <p:blipFill>
          <a:blip r:embed="rId5"/>
          <a:stretch>
            <a:fillRect/>
          </a:stretch>
        </p:blipFill>
        <p:spPr>
          <a:xfrm>
            <a:off x="7076951" y="1822033"/>
            <a:ext cx="1057601" cy="433405"/>
          </a:xfrm>
          <a:prstGeom prst="rect">
            <a:avLst/>
          </a:prstGeom>
        </p:spPr>
      </p:pic>
      <p:pic>
        <p:nvPicPr>
          <p:cNvPr id="8" name="Picture 7" descr="IDEAS_logo.png">
            <a:extLst>
              <a:ext uri="{FF2B5EF4-FFF2-40B4-BE49-F238E27FC236}">
                <a16:creationId xmlns:a16="http://schemas.microsoft.com/office/drawing/2014/main" id="{43B8C0CF-E8C6-A646-A3BC-3C105154CB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4510" y="2526041"/>
            <a:ext cx="1216665" cy="422018"/>
          </a:xfrm>
          <a:prstGeom prst="rect">
            <a:avLst/>
          </a:prstGeom>
        </p:spPr>
      </p:pic>
      <p:pic>
        <p:nvPicPr>
          <p:cNvPr id="9" name="Picture 8" descr="Better Scientific Software (BSSw) Logo.">
            <a:extLst>
              <a:ext uri="{FF2B5EF4-FFF2-40B4-BE49-F238E27FC236}">
                <a16:creationId xmlns:a16="http://schemas.microsoft.com/office/drawing/2014/main" id="{18B44EFF-22F2-DA40-873E-C516E50EC4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49669" y="3312856"/>
            <a:ext cx="1003012" cy="430341"/>
          </a:xfrm>
          <a:prstGeom prst="rect">
            <a:avLst/>
          </a:prstGeom>
        </p:spPr>
      </p:pic>
      <p:pic>
        <p:nvPicPr>
          <p:cNvPr id="10" name="Picture 9">
            <a:extLst>
              <a:ext uri="{FF2B5EF4-FFF2-40B4-BE49-F238E27FC236}">
                <a16:creationId xmlns:a16="http://schemas.microsoft.com/office/drawing/2014/main" id="{24229AC8-47D9-D948-A357-64535BA621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3458" y="1528109"/>
            <a:ext cx="1257750" cy="340124"/>
          </a:xfrm>
          <a:prstGeom prst="rect">
            <a:avLst/>
          </a:prstGeom>
        </p:spPr>
      </p:pic>
      <p:pic>
        <p:nvPicPr>
          <p:cNvPr id="11" name="Picture 10">
            <a:extLst>
              <a:ext uri="{FF2B5EF4-FFF2-40B4-BE49-F238E27FC236}">
                <a16:creationId xmlns:a16="http://schemas.microsoft.com/office/drawing/2014/main" id="{10AAD165-16F9-F142-9849-DAD465FAF6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4412" y="3650108"/>
            <a:ext cx="957934" cy="426246"/>
          </a:xfrm>
          <a:prstGeom prst="rect">
            <a:avLst/>
          </a:prstGeom>
        </p:spPr>
      </p:pic>
      <p:pic>
        <p:nvPicPr>
          <p:cNvPr id="12" name="Picture 11">
            <a:extLst>
              <a:ext uri="{FF2B5EF4-FFF2-40B4-BE49-F238E27FC236}">
                <a16:creationId xmlns:a16="http://schemas.microsoft.com/office/drawing/2014/main" id="{B6E613EE-7FF2-384C-91C9-513B144FB4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55283" y="22098"/>
            <a:ext cx="1803778" cy="2359406"/>
          </a:xfrm>
          <a:prstGeom prst="rect">
            <a:avLst/>
          </a:prstGeom>
        </p:spPr>
      </p:pic>
    </p:spTree>
    <p:extLst>
      <p:ext uri="{BB962C8B-B14F-4D97-AF65-F5344CB8AC3E}">
        <p14:creationId xmlns:p14="http://schemas.microsoft.com/office/powerpoint/2010/main" val="381182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Small team challenges</a:t>
            </a:r>
          </a:p>
        </p:txBody>
      </p:sp>
      <p:sp>
        <p:nvSpPr>
          <p:cNvPr id="3" name="Content Placeholder 2"/>
          <p:cNvSpPr>
            <a:spLocks noGrp="1"/>
          </p:cNvSpPr>
          <p:nvPr>
            <p:ph idx="1"/>
          </p:nvPr>
        </p:nvSpPr>
        <p:spPr>
          <a:xfrm>
            <a:off x="1764105" y="1704392"/>
            <a:ext cx="8712982" cy="4391608"/>
          </a:xfrm>
        </p:spPr>
        <p:txBody>
          <a:bodyPr>
            <a:normAutofit/>
          </a:bodyPr>
          <a:lstStyle/>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3424790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dirty="0">
                  <a:solidFill>
                    <a:prstClr val="black"/>
                  </a:solidFill>
                  <a:sym typeface="Helvetica Light" charset="0"/>
                </a:rPr>
                <a:t>Initiation Setup</a:t>
              </a:r>
            </a:p>
            <a:p>
              <a:pPr algn="ctr" defTabSz="685800" fontAlgn="auto">
                <a:spcBef>
                  <a:spcPts val="0"/>
                </a:spcBef>
                <a:spcAft>
                  <a:spcPts val="0"/>
                </a:spcAft>
              </a:pPr>
              <a:endParaRPr lang="en-US" sz="8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1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1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600" dirty="0">
                  <a:solidFill>
                    <a:prstClr val="black"/>
                  </a:solidFill>
                  <a:sym typeface="Helvetica Light" charset="0"/>
                </a:rPr>
                <a:t>Ongoing Planning</a:t>
              </a:r>
            </a:p>
            <a:p>
              <a:pPr algn="ctr" defTabSz="685800" fontAlgn="auto">
                <a:spcBef>
                  <a:spcPts val="0"/>
                </a:spcBef>
                <a:spcAft>
                  <a:spcPts val="0"/>
                </a:spcAft>
              </a:pPr>
              <a:endParaRPr lang="en-US" sz="7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1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1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900145" y="2152885"/>
              <a:ext cx="535259"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200" dirty="0">
                  <a:solidFill>
                    <a:prstClr val="black"/>
                  </a:solidFill>
                  <a:sym typeface="Helvetica Light" charset="0"/>
                </a:rPr>
                <a:t>Start</a:t>
              </a:r>
              <a:endParaRPr lang="en-US" sz="120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7651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1975296" y="1186088"/>
          <a:ext cx="8153400" cy="1112520"/>
        </p:xfrm>
        <a:graphic>
          <a:graphicData uri="http://schemas.openxmlformats.org/drawingml/2006/table">
            <a:tbl>
              <a:tblPr firstRow="1" bandRow="1">
                <a:tableStyleId>{5C22544A-7EE6-4342-B048-85BDC9FD1C3A}</a:tableStyleId>
              </a:tblPr>
              <a:tblGrid>
                <a:gridCol w="2717800">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1695505" y="2772944"/>
            <a:ext cx="8712982" cy="338328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chemeClr val="tx1"/>
              </a:buClr>
              <a:buFont typeface="Arial" charset="0"/>
              <a:buChar char="•"/>
            </a:pPr>
            <a:r>
              <a:rPr lang="en-US" dirty="0"/>
              <a:t>New, departing team member checklists:  </a:t>
            </a:r>
          </a:p>
          <a:p>
            <a:pPr lvl="1">
              <a:buClr>
                <a:schemeClr val="tx1"/>
              </a:buClr>
              <a:buFont typeface="Arial" charset="0"/>
              <a:buChar char="•"/>
            </a:pPr>
            <a:r>
              <a:rPr lang="en-US" dirty="0"/>
              <a:t>Example: Trilinos New Developer Checklist.</a:t>
            </a:r>
          </a:p>
          <a:p>
            <a:pPr lvl="1">
              <a:buClr>
                <a:schemeClr val="tx1"/>
              </a:buClr>
              <a:buFont typeface="Arial" charset="0"/>
              <a:buChar char="•"/>
            </a:pPr>
            <a:r>
              <a:rPr lang="en-US" sz="2000" dirty="0">
                <a:hlinkClick r:id="rId2"/>
              </a:rPr>
              <a:t>https://software.sandia.gov/trilinos/developer/sqp/checklists/index.html</a:t>
            </a:r>
            <a:r>
              <a:rPr lang="en-US" sz="2000" dirty="0"/>
              <a:t> </a:t>
            </a:r>
          </a:p>
          <a:p>
            <a:pPr>
              <a:buClr>
                <a:schemeClr val="tx1"/>
              </a:buClr>
              <a:buFont typeface="Arial" charset="0"/>
              <a:buChar char="•"/>
            </a:pPr>
            <a:r>
              <a:rPr lang="en-US" dirty="0"/>
              <a:t>Steady state: Policy-driven. </a:t>
            </a:r>
          </a:p>
          <a:p>
            <a:pPr lvl="1">
              <a:buClr>
                <a:schemeClr val="tx1"/>
              </a:buClr>
              <a:buFont typeface="Arial" charset="0"/>
              <a:buChar char="•"/>
            </a:pPr>
            <a:r>
              <a:rPr lang="en-US" dirty="0"/>
              <a:t>Example: xSDK Community policies.</a:t>
            </a:r>
          </a:p>
          <a:p>
            <a:pPr lvl="1">
              <a:buClr>
                <a:schemeClr val="tx1"/>
              </a:buClr>
              <a:buFont typeface="Arial" charset="0"/>
              <a:buChar char="•"/>
            </a:pPr>
            <a:r>
              <a:rPr lang="en-US" dirty="0">
                <a:hlinkClick r:id="rId3"/>
              </a:rPr>
              <a:t>https://xsdk.info/policies/</a:t>
            </a:r>
            <a:r>
              <a:rPr lang="en-US" dirty="0"/>
              <a:t> </a:t>
            </a:r>
          </a:p>
        </p:txBody>
      </p:sp>
    </p:spTree>
    <p:extLst>
      <p:ext uri="{BB962C8B-B14F-4D97-AF65-F5344CB8AC3E}">
        <p14:creationId xmlns:p14="http://schemas.microsoft.com/office/powerpoint/2010/main" val="2812875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checklists &amp; policies?</a:t>
            </a:r>
          </a:p>
        </p:txBody>
      </p:sp>
      <p:sp>
        <p:nvSpPr>
          <p:cNvPr id="4" name="Content Placeholder 3"/>
          <p:cNvSpPr>
            <a:spLocks noGrp="1"/>
          </p:cNvSpPr>
          <p:nvPr>
            <p:ph sz="quarter" idx="1"/>
          </p:nvPr>
        </p:nvSpPr>
        <p:spPr/>
        <p:txBody>
          <a:bodyPr/>
          <a:lstStyle/>
          <a:p>
            <a:r>
              <a:rPr lang="en-US" dirty="0"/>
              <a:t>Checklist: New team member?</a:t>
            </a:r>
          </a:p>
          <a:p>
            <a:r>
              <a:rPr lang="en-US" dirty="0"/>
              <a:t>Policies: Ongoing work?</a:t>
            </a:r>
          </a:p>
          <a:p>
            <a:r>
              <a:rPr lang="en-US" dirty="0"/>
              <a:t>Checklist: Before someone departs?</a:t>
            </a:r>
          </a:p>
          <a:p>
            <a:endParaRPr lang="en-US" dirty="0"/>
          </a:p>
          <a:p>
            <a:r>
              <a:rPr lang="en-US" dirty="0"/>
              <a:t>Discuss in your local group, type in the Google Doc.</a:t>
            </a:r>
          </a:p>
        </p:txBody>
      </p:sp>
    </p:spTree>
    <p:extLst>
      <p:ext uri="{BB962C8B-B14F-4D97-AF65-F5344CB8AC3E}">
        <p14:creationId xmlns:p14="http://schemas.microsoft.com/office/powerpoint/2010/main" val="2627222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266" y="140698"/>
            <a:ext cx="11372473" cy="929485"/>
          </a:xfrm>
        </p:spPr>
        <p:txBody>
          <a:bodyPr/>
          <a:lstStyle/>
          <a:p>
            <a:r>
              <a:rPr lang="en-US" dirty="0"/>
              <a:t>Samples from Collegeville Org:</a:t>
            </a:r>
            <a:br>
              <a:rPr lang="en-US" dirty="0"/>
            </a:br>
            <a:r>
              <a:rPr lang="en-US" dirty="0"/>
              <a:t>Policies, Initiation Checklist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1077" y="85006"/>
            <a:ext cx="4177155" cy="6627616"/>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1070183"/>
            <a:ext cx="5500409" cy="5787817"/>
          </a:xfrm>
          <a:prstGeom prst="rect">
            <a:avLst/>
          </a:prstGeom>
        </p:spPr>
      </p:pic>
    </p:spTree>
    <p:extLst>
      <p:ext uri="{BB962C8B-B14F-4D97-AF65-F5344CB8AC3E}">
        <p14:creationId xmlns:p14="http://schemas.microsoft.com/office/powerpoint/2010/main" val="2227635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510909"/>
          </a:xfrm>
        </p:spPr>
        <p:txBody>
          <a:bodyPr/>
          <a:lstStyle/>
          <a:p>
            <a:r>
              <a:rPr lang="en-US" b="0" dirty="0"/>
              <a:t>Questions, comments?</a:t>
            </a:r>
          </a:p>
        </p:txBody>
      </p:sp>
    </p:spTree>
    <p:extLst>
      <p:ext uri="{BB962C8B-B14F-4D97-AF65-F5344CB8AC3E}">
        <p14:creationId xmlns:p14="http://schemas.microsoft.com/office/powerpoint/2010/main" val="1869830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1948383" y="1821822"/>
            <a:ext cx="10157354" cy="563231"/>
          </a:xfrm>
        </p:spPr>
        <p:txBody>
          <a:bodyPr/>
          <a:lstStyle/>
          <a:p>
            <a:r>
              <a:rPr lang="en-US" sz="3600" dirty="0">
                <a:ea typeface="ＭＳ Ｐゴシック" pitchFamily="-107" charset="-128"/>
                <a:cs typeface="ＭＳ Ｐゴシック" pitchFamily="-107" charset="-128"/>
              </a:rPr>
              <a:t>Agile and Scientific Software</a:t>
            </a:r>
            <a:endParaRPr lang="en-US" sz="2400" dirty="0">
              <a:ea typeface="ＭＳ Ｐゴシック" pitchFamily="-107" charset="-128"/>
              <a:cs typeface="ＭＳ Ｐゴシック" pitchFamily="-107" charset="-128"/>
            </a:endParaRPr>
          </a:p>
        </p:txBody>
      </p:sp>
      <p:sp>
        <p:nvSpPr>
          <p:cNvPr id="2" name="Text Placeholder 1"/>
          <p:cNvSpPr>
            <a:spLocks noGrp="1"/>
          </p:cNvSpPr>
          <p:nvPr>
            <p:ph type="body" idx="1"/>
          </p:nvPr>
        </p:nvSpPr>
        <p:spPr>
          <a:xfrm>
            <a:off x="349321" y="3017165"/>
            <a:ext cx="11537879" cy="1490791"/>
          </a:xfrm>
        </p:spPr>
        <p:txBody>
          <a:bodyPr/>
          <a:lstStyle/>
          <a:p>
            <a:r>
              <a:rPr lang="en-US" sz="3200" i="1" dirty="0"/>
              <a:t>A combination worth pursuing.</a:t>
            </a:r>
          </a:p>
        </p:txBody>
      </p:sp>
      <p:sp>
        <p:nvSpPr>
          <p:cNvPr id="3" name="Slide Number Placeholder 2"/>
          <p:cNvSpPr>
            <a:spLocks noGrp="1"/>
          </p:cNvSpPr>
          <p:nvPr>
            <p:ph type="sldNum" sz="quarter" idx="11"/>
          </p:nvPr>
        </p:nvSpPr>
        <p:spPr/>
        <p:txBody>
          <a:bodyPr/>
          <a:lstStyle/>
          <a:p>
            <a:pPr>
              <a:defRPr/>
            </a:pPr>
            <a:fld id="{B03B7FD5-3AA5-D245-A6C5-1E464BB3E557}" type="slidenum">
              <a:rPr lang="en-US" smtClean="0"/>
              <a:pPr>
                <a:defRPr/>
              </a:pPr>
              <a:t>36</a:t>
            </a:fld>
            <a:endParaRPr lang="en-US"/>
          </a:p>
        </p:txBody>
      </p:sp>
    </p:spTree>
    <p:extLst>
      <p:ext uri="{BB962C8B-B14F-4D97-AF65-F5344CB8AC3E}">
        <p14:creationId xmlns:p14="http://schemas.microsoft.com/office/powerpoint/2010/main" val="461178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04D2-AF29-A743-8B02-B5562FC12E39}"/>
              </a:ext>
            </a:extLst>
          </p:cNvPr>
          <p:cNvSpPr>
            <a:spLocks noGrp="1"/>
          </p:cNvSpPr>
          <p:nvPr>
            <p:ph type="title"/>
          </p:nvPr>
        </p:nvSpPr>
        <p:spPr/>
        <p:txBody>
          <a:bodyPr/>
          <a:lstStyle/>
          <a:p>
            <a:r>
              <a:rPr lang="en-US" dirty="0"/>
              <a:t>What is Agile?</a:t>
            </a:r>
          </a:p>
        </p:txBody>
      </p:sp>
      <p:sp>
        <p:nvSpPr>
          <p:cNvPr id="3" name="Content Placeholder 2">
            <a:extLst>
              <a:ext uri="{FF2B5EF4-FFF2-40B4-BE49-F238E27FC236}">
                <a16:creationId xmlns:a16="http://schemas.microsoft.com/office/drawing/2014/main" id="{4B790A9F-1044-1F4F-B370-48CD22BF91CD}"/>
              </a:ext>
            </a:extLst>
          </p:cNvPr>
          <p:cNvSpPr>
            <a:spLocks noGrp="1"/>
          </p:cNvSpPr>
          <p:nvPr>
            <p:ph idx="1"/>
          </p:nvPr>
        </p:nvSpPr>
        <p:spPr/>
        <p:txBody>
          <a:bodyPr/>
          <a:lstStyle/>
          <a:p>
            <a:r>
              <a:rPr lang="en-US" dirty="0"/>
              <a:t>Agile is not a software development lifecycle model</a:t>
            </a:r>
          </a:p>
          <a:p>
            <a:r>
              <a:rPr lang="en-US" dirty="0"/>
              <a:t>I’ve seen Agile informally defined as</a:t>
            </a:r>
          </a:p>
          <a:p>
            <a:pPr lvl="1"/>
            <a:r>
              <a:rPr lang="en-US" dirty="0"/>
              <a:t>I don’t write documentation</a:t>
            </a:r>
          </a:p>
          <a:p>
            <a:pPr lvl="1"/>
            <a:r>
              <a:rPr lang="en-US" dirty="0"/>
              <a:t>I don’t do formal requirements, design, or really test…</a:t>
            </a:r>
          </a:p>
          <a:p>
            <a:pPr lvl="1"/>
            <a:r>
              <a:rPr lang="en-US" dirty="0"/>
              <a:t>Agile is not an excuse to do sloppy work</a:t>
            </a:r>
          </a:p>
          <a:p>
            <a:r>
              <a:rPr lang="en-US" dirty="0"/>
              <a:t>Some people consider agile to be synonymous with Scrum</a:t>
            </a:r>
          </a:p>
          <a:p>
            <a:pPr lvl="1"/>
            <a:r>
              <a:rPr lang="en-US" dirty="0"/>
              <a:t>From Atlassian: Scrum is a framework that helps teams work together</a:t>
            </a:r>
          </a:p>
          <a:p>
            <a:pPr lvl="1"/>
            <a:r>
              <a:rPr lang="en-US" dirty="0"/>
              <a:t>Scrum is Agile, Agile is not (only) Scrum</a:t>
            </a:r>
          </a:p>
          <a:p>
            <a:pPr lvl="1"/>
            <a:r>
              <a:rPr lang="en-US" dirty="0"/>
              <a:t>A square is a rectangle, not all rectangles are squares</a:t>
            </a:r>
          </a:p>
          <a:p>
            <a:pPr lvl="1"/>
            <a:r>
              <a:rPr lang="en-US" dirty="0"/>
              <a:t>Agile is not Kanban either</a:t>
            </a:r>
          </a:p>
        </p:txBody>
      </p:sp>
    </p:spTree>
    <p:extLst>
      <p:ext uri="{BB962C8B-B14F-4D97-AF65-F5344CB8AC3E}">
        <p14:creationId xmlns:p14="http://schemas.microsoft.com/office/powerpoint/2010/main" val="1237900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F278-A660-E14B-A17A-A0353899FFF7}"/>
              </a:ext>
            </a:extLst>
          </p:cNvPr>
          <p:cNvSpPr>
            <a:spLocks noGrp="1"/>
          </p:cNvSpPr>
          <p:nvPr>
            <p:ph type="title"/>
          </p:nvPr>
        </p:nvSpPr>
        <p:spPr/>
        <p:txBody>
          <a:bodyPr/>
          <a:lstStyle/>
          <a:p>
            <a:r>
              <a:rPr lang="en-US" dirty="0"/>
              <a:t>Why Agile?</a:t>
            </a:r>
          </a:p>
        </p:txBody>
      </p:sp>
      <p:sp>
        <p:nvSpPr>
          <p:cNvPr id="3" name="Content Placeholder 2">
            <a:extLst>
              <a:ext uri="{FF2B5EF4-FFF2-40B4-BE49-F238E27FC236}">
                <a16:creationId xmlns:a16="http://schemas.microsoft.com/office/drawing/2014/main" id="{93048A76-8ABD-7240-A411-DDADA38DEB13}"/>
              </a:ext>
            </a:extLst>
          </p:cNvPr>
          <p:cNvSpPr>
            <a:spLocks noGrp="1"/>
          </p:cNvSpPr>
          <p:nvPr>
            <p:ph idx="1"/>
          </p:nvPr>
        </p:nvSpPr>
        <p:spPr/>
        <p:txBody>
          <a:bodyPr/>
          <a:lstStyle/>
          <a:p>
            <a:r>
              <a:rPr lang="en-US" dirty="0"/>
              <a:t>Well adept to scientific software efforts (when tailored correctly)</a:t>
            </a:r>
          </a:p>
          <a:p>
            <a:pPr lvl="1"/>
            <a:r>
              <a:rPr lang="en-US" dirty="0"/>
              <a:t>Lighter-weight than “traditional” approaches</a:t>
            </a:r>
          </a:p>
          <a:p>
            <a:pPr lvl="1"/>
            <a:r>
              <a:rPr lang="en-US" dirty="0"/>
              <a:t>Provides meaningful structure that promotes</a:t>
            </a:r>
          </a:p>
          <a:p>
            <a:pPr lvl="2"/>
            <a:r>
              <a:rPr lang="en-US" dirty="0"/>
              <a:t>Productivity</a:t>
            </a:r>
          </a:p>
          <a:p>
            <a:pPr lvl="2"/>
            <a:r>
              <a:rPr lang="en-US" dirty="0"/>
              <a:t>Productization</a:t>
            </a:r>
          </a:p>
          <a:p>
            <a:pPr lvl="2"/>
            <a:r>
              <a:rPr lang="en-US" dirty="0"/>
              <a:t>Sustainability</a:t>
            </a:r>
          </a:p>
          <a:p>
            <a:pPr lvl="2"/>
            <a:r>
              <a:rPr lang="en-US" dirty="0"/>
              <a:t>Flexibility in requirements</a:t>
            </a:r>
          </a:p>
          <a:p>
            <a:pPr lvl="2"/>
            <a:r>
              <a:rPr lang="en-US" dirty="0"/>
              <a:t>Communication</a:t>
            </a:r>
          </a:p>
          <a:p>
            <a:pPr lvl="2"/>
            <a:endParaRPr lang="en-US" dirty="0"/>
          </a:p>
          <a:p>
            <a:pPr lvl="1"/>
            <a:endParaRPr lang="en-US" dirty="0"/>
          </a:p>
        </p:txBody>
      </p:sp>
    </p:spTree>
    <p:extLst>
      <p:ext uri="{BB962C8B-B14F-4D97-AF65-F5344CB8AC3E}">
        <p14:creationId xmlns:p14="http://schemas.microsoft.com/office/powerpoint/2010/main" val="3063781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B7BC-E32E-C645-B0C7-240D00108B5B}"/>
              </a:ext>
            </a:extLst>
          </p:cNvPr>
          <p:cNvSpPr>
            <a:spLocks noGrp="1"/>
          </p:cNvSpPr>
          <p:nvPr>
            <p:ph type="title"/>
          </p:nvPr>
        </p:nvSpPr>
        <p:spPr/>
        <p:txBody>
          <a:bodyPr/>
          <a:lstStyle/>
          <a:p>
            <a:r>
              <a:rPr lang="en-US" dirty="0"/>
              <a:t>Getting Started with Agile</a:t>
            </a:r>
          </a:p>
        </p:txBody>
      </p:sp>
      <p:sp>
        <p:nvSpPr>
          <p:cNvPr id="3" name="Content Placeholder 2">
            <a:extLst>
              <a:ext uri="{FF2B5EF4-FFF2-40B4-BE49-F238E27FC236}">
                <a16:creationId xmlns:a16="http://schemas.microsoft.com/office/drawing/2014/main" id="{7605C650-C76B-A444-ADB4-EAA29CF9B293}"/>
              </a:ext>
            </a:extLst>
          </p:cNvPr>
          <p:cNvSpPr>
            <a:spLocks noGrp="1"/>
          </p:cNvSpPr>
          <p:nvPr>
            <p:ph idx="1"/>
          </p:nvPr>
        </p:nvSpPr>
        <p:spPr/>
        <p:txBody>
          <a:bodyPr/>
          <a:lstStyle/>
          <a:p>
            <a:r>
              <a:rPr lang="en-US" dirty="0"/>
              <a:t>Agile principles are not hard and fast rules</a:t>
            </a:r>
          </a:p>
          <a:p>
            <a:r>
              <a:rPr lang="en-US" dirty="0"/>
              <a:t>Try adopting a few Agile practices</a:t>
            </a:r>
          </a:p>
          <a:p>
            <a:pPr lvl="1"/>
            <a:r>
              <a:rPr lang="en-US" dirty="0"/>
              <a:t>Following a rigid, ill-fit framework usually leads to failure</a:t>
            </a:r>
          </a:p>
          <a:p>
            <a:endParaRPr lang="en-US" dirty="0"/>
          </a:p>
          <a:p>
            <a:r>
              <a:rPr lang="en-US" dirty="0"/>
              <a:t>Kanban is a good starting framework</a:t>
            </a:r>
          </a:p>
          <a:p>
            <a:pPr lvl="1"/>
            <a:r>
              <a:rPr lang="en-US" dirty="0"/>
              <a:t>Follow basic principles, add practices when advantageous</a:t>
            </a:r>
          </a:p>
          <a:p>
            <a:pPr lvl="1"/>
            <a:r>
              <a:rPr lang="en-US" dirty="0"/>
              <a:t>Better than removing elements from Scrum</a:t>
            </a:r>
          </a:p>
        </p:txBody>
      </p:sp>
      <p:sp>
        <p:nvSpPr>
          <p:cNvPr id="4" name="TextBox 3">
            <a:extLst>
              <a:ext uri="{FF2B5EF4-FFF2-40B4-BE49-F238E27FC236}">
                <a16:creationId xmlns:a16="http://schemas.microsoft.com/office/drawing/2014/main" id="{3B681019-F6EE-9E4D-A8D5-35150B24FFC5}"/>
              </a:ext>
            </a:extLst>
          </p:cNvPr>
          <p:cNvSpPr txBox="1"/>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Comic Sans MS"/>
                <a:cs typeface="Comic Sans MS"/>
              </a:rPr>
              <a:t>Task: Have Eureka moment by Tuesday.</a:t>
            </a:r>
          </a:p>
        </p:txBody>
      </p:sp>
      <p:sp>
        <p:nvSpPr>
          <p:cNvPr id="5" name="TextBox 4">
            <a:extLst>
              <a:ext uri="{FF2B5EF4-FFF2-40B4-BE49-F238E27FC236}">
                <a16:creationId xmlns:a16="http://schemas.microsoft.com/office/drawing/2014/main" id="{03B0D661-6A43-D64E-B3E8-0EE1643B3D44}"/>
              </a:ext>
            </a:extLst>
          </p:cNvPr>
          <p:cNvSpPr txBox="1"/>
          <p:nvPr/>
        </p:nvSpPr>
        <p:spPr>
          <a:xfrm>
            <a:off x="10084451" y="3432313"/>
            <a:ext cx="1074333" cy="424732"/>
          </a:xfrm>
          <a:prstGeom prst="rect">
            <a:avLst/>
          </a:prstGeom>
          <a:noFill/>
        </p:spPr>
        <p:txBody>
          <a:bodyPr wrap="none" rtlCol="0">
            <a:spAutoFit/>
          </a:bodyPr>
          <a:lstStyle/>
          <a:p>
            <a:pPr algn="ctr">
              <a:lnSpc>
                <a:spcPct val="90000"/>
              </a:lnSpc>
            </a:pPr>
            <a:r>
              <a:rPr lang="en-US" sz="2400" dirty="0"/>
              <a:t>Scrum</a:t>
            </a:r>
          </a:p>
        </p:txBody>
      </p:sp>
      <p:cxnSp>
        <p:nvCxnSpPr>
          <p:cNvPr id="6" name="Straight Arrow Connector 5">
            <a:extLst>
              <a:ext uri="{FF2B5EF4-FFF2-40B4-BE49-F238E27FC236}">
                <a16:creationId xmlns:a16="http://schemas.microsoft.com/office/drawing/2014/main" id="{DD241DB6-DB71-194E-8C09-2326AE35C9FB}"/>
              </a:ext>
            </a:extLst>
          </p:cNvPr>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8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5" name="Content Placeholder 4"/>
          <p:cNvSpPr>
            <a:spLocks noGrp="1"/>
          </p:cNvSpPr>
          <p:nvPr>
            <p:ph sz="quarter" idx="1"/>
          </p:nvPr>
        </p:nvSpPr>
        <p:spPr>
          <a:xfrm>
            <a:off x="365760" y="1235034"/>
            <a:ext cx="11595248" cy="4874712"/>
          </a:xfrm>
        </p:spPr>
        <p:txBody>
          <a:bodyPr>
            <a:normAutofit lnSpcReduction="10000"/>
          </a:bodyPr>
          <a:lstStyle/>
          <a:p>
            <a:r>
              <a:rPr lang="en-US" dirty="0"/>
              <a:t>My perspective.</a:t>
            </a:r>
          </a:p>
          <a:p>
            <a:r>
              <a:rPr lang="en-US" dirty="0"/>
              <a:t>Why we increasingly care about better software practices.</a:t>
            </a:r>
          </a:p>
          <a:p>
            <a:r>
              <a:rPr lang="en-US" dirty="0"/>
              <a:t>Barely-sufficient software engineering.</a:t>
            </a:r>
          </a:p>
          <a:p>
            <a:r>
              <a:rPr lang="en-US" dirty="0"/>
              <a:t>Lightweight small team management.</a:t>
            </a:r>
          </a:p>
          <a:p>
            <a:r>
              <a:rPr lang="en-US" dirty="0"/>
              <a:t>Agile methodology and scientific software.</a:t>
            </a:r>
          </a:p>
          <a:p>
            <a:r>
              <a:rPr lang="en-US" dirty="0"/>
              <a:t>Planning: An opportunity for improvement for scientific SW.</a:t>
            </a:r>
          </a:p>
          <a:p>
            <a:r>
              <a:rPr lang="en-US" dirty="0"/>
              <a:t>Two practical techniques: Stories, lightweight design docs.</a:t>
            </a:r>
          </a:p>
          <a:p>
            <a:r>
              <a:rPr lang="en-US" dirty="0"/>
              <a:t>How to introduce better practices.</a:t>
            </a:r>
          </a:p>
          <a:p>
            <a:r>
              <a:rPr lang="en-US" dirty="0"/>
              <a:t>Appealing to the best in each of us: Personal expectations.</a:t>
            </a:r>
          </a:p>
        </p:txBody>
      </p:sp>
      <p:pic>
        <p:nvPicPr>
          <p:cNvPr id="6" name="Picture 54" descr="New_DOE_Logo_Color_04280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762825" y="1009845"/>
            <a:ext cx="5505979" cy="122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293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t>Limit number of “In Progress” tasks</a:t>
            </a:r>
          </a:p>
          <a:p>
            <a:pPr lvl="1"/>
            <a:r>
              <a:rPr lang="en-US" dirty="0"/>
              <a:t>Must be tuned by each team</a:t>
            </a:r>
          </a:p>
          <a:p>
            <a:pPr lvl="1"/>
            <a:r>
              <a:rPr lang="en-US" b="0" dirty="0"/>
              <a:t>Comm</a:t>
            </a:r>
            <a:r>
              <a:rPr lang="en-US" dirty="0"/>
              <a:t>on convention: 2n-1 tasks where n = # team members</a:t>
            </a:r>
            <a:endParaRPr lang="en-US" b="0" dirty="0"/>
          </a:p>
          <a:p>
            <a:r>
              <a:rPr lang="en-US" b="0" dirty="0"/>
              <a:t>Productivity improvement: </a:t>
            </a:r>
          </a:p>
          <a:p>
            <a:pPr lvl="1"/>
            <a:r>
              <a:rPr lang="en-US" b="0" dirty="0"/>
              <a:t>Optimize “flexibility vs swap overhead” balance. No overcommitting.</a:t>
            </a:r>
          </a:p>
          <a:p>
            <a:pPr lvl="1"/>
            <a:r>
              <a:rPr lang="en-US" b="0" dirty="0"/>
              <a:t>Productivity weakness exposed as bottleneck.  Team must identify and fix the bottleneck.</a:t>
            </a:r>
          </a:p>
          <a:p>
            <a:pPr lvl="1"/>
            <a:r>
              <a:rPr lang="en-US" b="0" dirty="0"/>
              <a:t>Effective in R&amp;D setting.  Avoids a deadline-based approach.  Deadlines are dealt with in a </a:t>
            </a:r>
            <a:r>
              <a:rPr lang="en-US" dirty="0"/>
              <a:t>d</a:t>
            </a:r>
            <a:r>
              <a:rPr lang="en-US" b="0" dirty="0"/>
              <a:t>ifferent way.</a:t>
            </a:r>
          </a:p>
          <a:p>
            <a:r>
              <a:rPr lang="en-US" b="0" dirty="0"/>
              <a:t>Provides a board for viewing and managing issues</a:t>
            </a:r>
          </a:p>
        </p:txBody>
      </p:sp>
    </p:spTree>
    <p:extLst>
      <p:ext uri="{BB962C8B-B14F-4D97-AF65-F5344CB8AC3E}">
        <p14:creationId xmlns:p14="http://schemas.microsoft.com/office/powerpoint/2010/main" val="15012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t>Backlog</a:t>
                      </a:r>
                    </a:p>
                  </a:txBody>
                  <a:tcPr/>
                </a:tc>
                <a:tc>
                  <a:txBody>
                    <a:bodyPr/>
                    <a:lstStyle/>
                    <a:p>
                      <a:pPr algn="ctr"/>
                      <a:r>
                        <a:rPr lang="en-US" sz="2400" dirty="0"/>
                        <a:t>Ready</a:t>
                      </a:r>
                    </a:p>
                  </a:txBody>
                  <a:tcPr/>
                </a:tc>
                <a:tc>
                  <a:txBody>
                    <a:bodyPr/>
                    <a:lstStyle/>
                    <a:p>
                      <a:pPr algn="ctr"/>
                      <a:r>
                        <a:rPr lang="en-US" sz="2400" dirty="0"/>
                        <a:t>In Progress</a:t>
                      </a:r>
                    </a:p>
                  </a:txBody>
                  <a:tcPr/>
                </a:tc>
                <a:tc>
                  <a:txBody>
                    <a:bodyPr/>
                    <a:lstStyle/>
                    <a:p>
                      <a:pPr algn="ctr"/>
                      <a:r>
                        <a:rPr lang="en-US" sz="2400" dirty="0"/>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t>Any task idea</a:t>
                      </a:r>
                    </a:p>
                    <a:p>
                      <a:pPr marL="285750" indent="-285750">
                        <a:buFont typeface="Arial" charset="0"/>
                        <a:buChar char="•"/>
                      </a:pPr>
                      <a:r>
                        <a:rPr lang="en-US" sz="2400" dirty="0"/>
                        <a:t>Trim</a:t>
                      </a:r>
                      <a:r>
                        <a:rPr lang="en-US" sz="2400" baseline="0" dirty="0"/>
                        <a:t> occasionally</a:t>
                      </a:r>
                    </a:p>
                    <a:p>
                      <a:pPr marL="285750" indent="-285750">
                        <a:buFont typeface="Arial" charset="0"/>
                        <a:buChar char="•"/>
                      </a:pPr>
                      <a:r>
                        <a:rPr lang="en-US" sz="2400" baseline="0" dirty="0"/>
                        <a:t>Source for other columns</a:t>
                      </a:r>
                      <a:endParaRPr lang="en-US" sz="2400" dirty="0"/>
                    </a:p>
                  </a:txBody>
                  <a:tcPr/>
                </a:tc>
                <a:tc>
                  <a:txBody>
                    <a:bodyPr/>
                    <a:lstStyle/>
                    <a:p>
                      <a:pPr marL="285750" indent="-285750">
                        <a:buFont typeface="Arial" charset="0"/>
                        <a:buChar char="•"/>
                      </a:pPr>
                      <a:r>
                        <a:rPr lang="en-US" sz="2400" dirty="0"/>
                        <a:t>Task</a:t>
                      </a:r>
                      <a:r>
                        <a:rPr lang="en-US" sz="2400" baseline="0" dirty="0"/>
                        <a:t> + description of how to do it.</a:t>
                      </a:r>
                    </a:p>
                    <a:p>
                      <a:pPr marL="285750" indent="-285750">
                        <a:buFont typeface="Arial" charset="0"/>
                        <a:buChar char="•"/>
                      </a:pPr>
                      <a:r>
                        <a:rPr lang="en-US" sz="2400" baseline="0" dirty="0"/>
                        <a:t>Could be pulled when slot opens.</a:t>
                      </a:r>
                    </a:p>
                    <a:p>
                      <a:pPr marL="285750" indent="-285750">
                        <a:buFont typeface="Arial" charset="0"/>
                        <a:buChar char="•"/>
                      </a:pPr>
                      <a:r>
                        <a:rPr lang="en-US" sz="2400" baseline="0" dirty="0"/>
                        <a:t>Typically comes from backlog.</a:t>
                      </a:r>
                      <a:endParaRPr lang="en-US" sz="2400" dirty="0"/>
                    </a:p>
                  </a:txBody>
                  <a:tcPr/>
                </a:tc>
                <a:tc>
                  <a:txBody>
                    <a:bodyPr/>
                    <a:lstStyle/>
                    <a:p>
                      <a:pPr marL="285750" indent="-285750">
                        <a:buFont typeface="Arial" charset="0"/>
                        <a:buChar char="•"/>
                      </a:pPr>
                      <a:r>
                        <a:rPr lang="en-US" sz="2400" dirty="0"/>
                        <a:t>Task you are working on </a:t>
                      </a:r>
                      <a:r>
                        <a:rPr lang="en-US" sz="2400" i="1" dirty="0"/>
                        <a:t>right now.</a:t>
                      </a:r>
                    </a:p>
                    <a:p>
                      <a:pPr marL="285750" indent="-285750">
                        <a:buFont typeface="Arial" charset="0"/>
                        <a:buChar char="•"/>
                      </a:pPr>
                      <a:r>
                        <a:rPr lang="en-US" sz="2400" b="1" i="0" dirty="0"/>
                        <a:t>The</a:t>
                      </a:r>
                      <a:r>
                        <a:rPr lang="en-US" sz="2400" b="1" i="0" baseline="0" dirty="0"/>
                        <a:t> only Kanban</a:t>
                      </a:r>
                      <a:r>
                        <a:rPr lang="en-US" sz="2400" b="1" i="0" dirty="0"/>
                        <a:t> rule: Can have only so many “I</a:t>
                      </a:r>
                      <a:r>
                        <a:rPr lang="en-US" sz="2400" b="1" i="0" baseline="0" dirty="0"/>
                        <a:t>n Progress” tasks.</a:t>
                      </a:r>
                    </a:p>
                    <a:p>
                      <a:pPr marL="285750" indent="-285750">
                        <a:buFont typeface="Arial" charset="0"/>
                        <a:buChar char="•"/>
                      </a:pPr>
                      <a:r>
                        <a:rPr lang="en-US" sz="2400" i="0" baseline="0" dirty="0"/>
                        <a:t>Limit is based on experience, calibration.</a:t>
                      </a:r>
                    </a:p>
                    <a:p>
                      <a:pPr marL="285750" indent="-285750">
                        <a:buFont typeface="Arial" charset="0"/>
                        <a:buChar char="•"/>
                      </a:pPr>
                      <a:r>
                        <a:rPr lang="en-US" sz="2400" b="1" i="0" baseline="0" dirty="0"/>
                        <a:t>Key: Work is </a:t>
                      </a:r>
                      <a:r>
                        <a:rPr lang="en-US" sz="2400" b="1" i="1" baseline="0" dirty="0"/>
                        <a:t>pulled</a:t>
                      </a:r>
                      <a:r>
                        <a:rPr lang="en-US" sz="2400" b="1" i="0" baseline="0" dirty="0"/>
                        <a:t>. You are in charge!</a:t>
                      </a:r>
                      <a:endParaRPr lang="en-US" sz="2400" b="1" i="0" dirty="0"/>
                    </a:p>
                  </a:txBody>
                  <a:tcPr/>
                </a:tc>
                <a:tc>
                  <a:txBody>
                    <a:bodyPr/>
                    <a:lstStyle/>
                    <a:p>
                      <a:pPr marL="285750" indent="-285750">
                        <a:buFont typeface="Arial" charset="0"/>
                        <a:buChar char="•"/>
                      </a:pPr>
                      <a:r>
                        <a:rPr lang="en-US" sz="2400" dirty="0"/>
                        <a:t>Completed tasks.</a:t>
                      </a:r>
                    </a:p>
                    <a:p>
                      <a:pPr marL="285750" indent="-285750">
                        <a:buFont typeface="Arial" charset="0"/>
                        <a:buChar char="•"/>
                      </a:pPr>
                      <a:r>
                        <a:rPr lang="en-US" sz="2400" dirty="0"/>
                        <a:t>Record of your life</a:t>
                      </a:r>
                      <a:r>
                        <a:rPr lang="en-US" sz="2400" baseline="0" dirty="0"/>
                        <a:t> activities.</a:t>
                      </a:r>
                    </a:p>
                    <a:p>
                      <a:pPr marL="285750" indent="-285750">
                        <a:buFont typeface="Arial" charset="0"/>
                        <a:buChar char="•"/>
                      </a:pPr>
                      <a:r>
                        <a:rPr lang="en-US" sz="2400" baseline="0" dirty="0"/>
                        <a:t>Rate of completion is your “velocity”.</a:t>
                      </a:r>
                      <a:endParaRPr lang="en-US" sz="2400" dirty="0"/>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pPr marL="171450" indent="0">
              <a:buNone/>
            </a:pPr>
            <a:r>
              <a:rPr lang="en-US" b="0" kern="0" dirty="0"/>
              <a:t>Notes:</a:t>
            </a:r>
          </a:p>
          <a:p>
            <a:r>
              <a:rPr lang="en-US" b="0" kern="0" dirty="0"/>
              <a:t>Ready column is not strictly required, sometimes called “Selected for development”.</a:t>
            </a:r>
          </a:p>
          <a:p>
            <a:r>
              <a:rPr lang="en-US" b="0" kern="0" dirty="0"/>
              <a:t>Other common column: In Review</a:t>
            </a:r>
          </a:p>
          <a:p>
            <a:r>
              <a:rPr lang="en-US" b="0" kern="0" dirty="0"/>
              <a:t>Can be creative with columns: </a:t>
            </a:r>
          </a:p>
          <a:p>
            <a:pPr lvl="1"/>
            <a:r>
              <a:rPr lang="en-US" b="0" kern="0" dirty="0"/>
              <a:t>Waiting on Advisor Confirmation.</a:t>
            </a:r>
          </a:p>
          <a:p>
            <a:pPr lvl="1"/>
            <a:r>
              <a:rPr lang="en-US" b="0" kern="0" dirty="0"/>
              <a:t>Blocked</a:t>
            </a:r>
          </a:p>
          <a:p>
            <a:pPr lvl="1"/>
            <a:endParaRPr lang="en-US" b="0" kern="0" dirty="0"/>
          </a:p>
          <a:p>
            <a:endParaRPr lang="en-US" b="0" kern="0" dirty="0"/>
          </a:p>
        </p:txBody>
      </p:sp>
    </p:spTree>
    <p:extLst>
      <p:ext uri="{BB962C8B-B14F-4D97-AF65-F5344CB8AC3E}">
        <p14:creationId xmlns:p14="http://schemas.microsoft.com/office/powerpoint/2010/main" val="1781053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t>Personal </a:t>
            </a:r>
            <a:r>
              <a:rPr lang="en-US" dirty="0"/>
              <a:t>K</a:t>
            </a:r>
            <a:r>
              <a:rPr lang="en-US" b="0" dirty="0"/>
              <a:t>anban: Kanban applied to one person.</a:t>
            </a:r>
          </a:p>
          <a:p>
            <a:pPr lvl="1"/>
            <a:r>
              <a:rPr lang="en-US" b="0" dirty="0"/>
              <a:t>Apply </a:t>
            </a:r>
            <a:r>
              <a:rPr lang="en-US" dirty="0"/>
              <a:t>K</a:t>
            </a:r>
            <a:r>
              <a:rPr lang="en-US" b="0" dirty="0"/>
              <a:t>anban principles to your life.</a:t>
            </a:r>
          </a:p>
          <a:p>
            <a:pPr lvl="1"/>
            <a:r>
              <a:rPr lang="en-US" b="0" dirty="0"/>
              <a:t>Fully adaptable.</a:t>
            </a:r>
          </a:p>
          <a:p>
            <a:endParaRPr lang="en-US" b="0" dirty="0"/>
          </a:p>
          <a:p>
            <a:r>
              <a:rPr lang="en-US" b="0" dirty="0"/>
              <a:t>Personal </a:t>
            </a:r>
            <a:r>
              <a:rPr lang="en-US" dirty="0"/>
              <a:t>K</a:t>
            </a:r>
            <a:r>
              <a:rPr lang="en-US" b="0" dirty="0"/>
              <a:t>anban: Commercial </a:t>
            </a:r>
            <a:br>
              <a:rPr lang="en-US" b="0" dirty="0"/>
            </a:br>
            <a:r>
              <a:rPr lang="en-US" b="0" dirty="0"/>
              <a:t>book/website.</a:t>
            </a:r>
          </a:p>
          <a:p>
            <a:pPr lvl="1"/>
            <a:r>
              <a:rPr lang="en-US" b="0" dirty="0"/>
              <a:t>Useful, but not necessary.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6604" y="2179902"/>
            <a:ext cx="2445608" cy="3243089"/>
          </a:xfrm>
          <a:prstGeom prst="rect">
            <a:avLst/>
          </a:prstGeom>
        </p:spPr>
      </p:pic>
      <p:sp>
        <p:nvSpPr>
          <p:cNvPr id="6" name="TextBox 5"/>
          <p:cNvSpPr txBox="1"/>
          <p:nvPr/>
        </p:nvSpPr>
        <p:spPr>
          <a:xfrm>
            <a:off x="4800148" y="5498068"/>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t>http://www.personalkanban.com</a:t>
            </a:r>
          </a:p>
        </p:txBody>
      </p:sp>
    </p:spTree>
    <p:extLst>
      <p:ext uri="{BB962C8B-B14F-4D97-AF65-F5344CB8AC3E}">
        <p14:creationId xmlns:p14="http://schemas.microsoft.com/office/powerpoint/2010/main" val="1672303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tools</a:t>
            </a:r>
          </a:p>
        </p:txBody>
      </p:sp>
      <p:sp>
        <p:nvSpPr>
          <p:cNvPr id="3" name="Content Placeholder 2"/>
          <p:cNvSpPr>
            <a:spLocks noGrp="1"/>
          </p:cNvSpPr>
          <p:nvPr>
            <p:ph idx="1"/>
          </p:nvPr>
        </p:nvSpPr>
        <p:spPr/>
        <p:txBody>
          <a:bodyPr/>
          <a:lstStyle/>
          <a:p>
            <a:r>
              <a:rPr lang="en-US" sz="3600" b="0" dirty="0"/>
              <a:t>Wall, whiteboard, blackboard: Basic approach.</a:t>
            </a:r>
          </a:p>
          <a:p>
            <a:r>
              <a:rPr lang="en-US" sz="3600" b="0" dirty="0"/>
              <a:t>Software, cloud-based:</a:t>
            </a:r>
          </a:p>
          <a:p>
            <a:pPr lvl="1"/>
            <a:r>
              <a:rPr lang="en-US" sz="3200" b="0" dirty="0"/>
              <a:t>Trello, JIRA, GitHub Issues.</a:t>
            </a:r>
          </a:p>
          <a:p>
            <a:pPr lvl="1"/>
            <a:r>
              <a:rPr lang="en-US" sz="3200" b="0" dirty="0"/>
              <a:t>Many more.</a:t>
            </a:r>
          </a:p>
          <a:p>
            <a:r>
              <a:rPr lang="en-US" sz="3600" b="0" dirty="0"/>
              <a:t>I use Trello (browser, Android, iPhone, iPad).</a:t>
            </a:r>
          </a:p>
          <a:p>
            <a:pPr lvl="1"/>
            <a:r>
              <a:rPr lang="en-US" sz="3200" b="0" dirty="0"/>
              <a:t>Can add, view, update, anytime, anywhere.</a:t>
            </a:r>
          </a:p>
          <a:p>
            <a:pPr lvl="1"/>
            <a:r>
              <a:rPr lang="en-US" sz="3200" dirty="0"/>
              <a:t>Different boards for different contexts</a:t>
            </a:r>
          </a:p>
          <a:p>
            <a:pPr lvl="2"/>
            <a:r>
              <a:rPr lang="en-US" sz="2800" dirty="0"/>
              <a:t>Effective when people are split on multiple projects</a:t>
            </a:r>
          </a:p>
          <a:p>
            <a:pPr lvl="2"/>
            <a:endParaRPr lang="en-US" sz="2800" b="0" dirty="0"/>
          </a:p>
        </p:txBody>
      </p:sp>
    </p:spTree>
    <p:extLst>
      <p:ext uri="{BB962C8B-B14F-4D97-AF65-F5344CB8AC3E}">
        <p14:creationId xmlns:p14="http://schemas.microsoft.com/office/powerpoint/2010/main" val="1886341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t>Junior community members: </a:t>
            </a:r>
          </a:p>
          <a:p>
            <a:pPr lvl="1"/>
            <a:r>
              <a:rPr lang="en-US" sz="3200" b="0" dirty="0"/>
              <a:t>Less control over tasks.</a:t>
            </a:r>
          </a:p>
          <a:p>
            <a:pPr lvl="1"/>
            <a:r>
              <a:rPr lang="en-US" sz="3200" b="0" dirty="0"/>
              <a:t>Given by supervisor.</a:t>
            </a:r>
          </a:p>
          <a:p>
            <a:r>
              <a:rPr lang="en-US" sz="3600" b="0" dirty="0"/>
              <a:t>In Progress column: Protects you.</a:t>
            </a:r>
          </a:p>
          <a:p>
            <a:pPr lvl="1"/>
            <a:r>
              <a:rPr lang="en-US" sz="3200" b="0" dirty="0"/>
              <a:t>If asked to take on another task, respond:</a:t>
            </a:r>
          </a:p>
          <a:p>
            <a:pPr lvl="2"/>
            <a:r>
              <a:rPr lang="en-US" sz="2800" b="0" dirty="0"/>
              <a:t>Is this important enough to</a:t>
            </a:r>
          </a:p>
          <a:p>
            <a:pPr lvl="3"/>
            <a:r>
              <a:rPr lang="en-US" sz="2600" dirty="0"/>
              <a:t>back-burner a, b, and c?</a:t>
            </a:r>
            <a:endParaRPr lang="en-US" sz="2600" b="0" dirty="0"/>
          </a:p>
          <a:p>
            <a:pPr lvl="3"/>
            <a:r>
              <a:rPr lang="en-US" sz="2600" b="0" dirty="0"/>
              <a:t>become less efficient?</a:t>
            </a:r>
          </a:p>
          <a:p>
            <a:pPr lvl="2"/>
            <a:r>
              <a:rPr lang="en-US" sz="2800" b="0" dirty="0"/>
              <a:t>Sometimes it is.</a:t>
            </a:r>
          </a:p>
        </p:txBody>
      </p:sp>
    </p:spTree>
    <p:extLst>
      <p:ext uri="{BB962C8B-B14F-4D97-AF65-F5344CB8AC3E}">
        <p14:creationId xmlns:p14="http://schemas.microsoft.com/office/powerpoint/2010/main" val="4245692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335C-6D78-5D4C-9D75-577A773E3A6B}"/>
              </a:ext>
            </a:extLst>
          </p:cNvPr>
          <p:cNvSpPr>
            <a:spLocks noGrp="1"/>
          </p:cNvSpPr>
          <p:nvPr>
            <p:ph type="title"/>
          </p:nvPr>
        </p:nvSpPr>
        <p:spPr>
          <a:xfrm>
            <a:off x="365760" y="411480"/>
            <a:ext cx="11372473" cy="510909"/>
          </a:xfrm>
        </p:spPr>
        <p:txBody>
          <a:bodyPr/>
          <a:lstStyle/>
          <a:p>
            <a:r>
              <a:rPr lang="en-US" dirty="0"/>
              <a:t>Building on Kanban</a:t>
            </a:r>
          </a:p>
        </p:txBody>
      </p:sp>
      <p:sp>
        <p:nvSpPr>
          <p:cNvPr id="3" name="Content Placeholder 2">
            <a:extLst>
              <a:ext uri="{FF2B5EF4-FFF2-40B4-BE49-F238E27FC236}">
                <a16:creationId xmlns:a16="http://schemas.microsoft.com/office/drawing/2014/main" id="{6B291A14-59D0-1E48-A8E0-93683688315C}"/>
              </a:ext>
            </a:extLst>
          </p:cNvPr>
          <p:cNvSpPr>
            <a:spLocks noGrp="1"/>
          </p:cNvSpPr>
          <p:nvPr>
            <p:ph idx="1"/>
          </p:nvPr>
        </p:nvSpPr>
        <p:spPr/>
        <p:txBody>
          <a:bodyPr/>
          <a:lstStyle/>
          <a:p>
            <a:r>
              <a:rPr lang="en-US" dirty="0">
                <a:solidFill>
                  <a:srgbClr val="FF0000"/>
                </a:solidFill>
              </a:rPr>
              <a:t>A-Team Tools</a:t>
            </a:r>
            <a:r>
              <a:rPr lang="en-US" dirty="0"/>
              <a:t>: A collection of resources for understanding and applying lightweight agile practices to your scientific SW project</a:t>
            </a:r>
          </a:p>
          <a:p>
            <a:pPr lvl="1"/>
            <a:r>
              <a:rPr lang="en-US" dirty="0"/>
              <a:t>Especially useful for</a:t>
            </a:r>
          </a:p>
          <a:p>
            <a:pPr lvl="2"/>
            <a:r>
              <a:rPr lang="en-US" dirty="0"/>
              <a:t>Small teams</a:t>
            </a:r>
          </a:p>
          <a:p>
            <a:pPr lvl="2"/>
            <a:r>
              <a:rPr lang="en-US" dirty="0"/>
              <a:t>Teams of teams</a:t>
            </a:r>
          </a:p>
          <a:p>
            <a:pPr lvl="2"/>
            <a:r>
              <a:rPr lang="en-US" dirty="0"/>
              <a:t>Teams that frequently have members come and go</a:t>
            </a:r>
            <a:endParaRPr lang="en-US" dirty="0">
              <a:hlinkClick r:id="" action="ppaction://noaction"/>
            </a:endParaRPr>
          </a:p>
          <a:p>
            <a:pPr lvl="1"/>
            <a:r>
              <a:rPr lang="en-US" dirty="0">
                <a:hlinkClick r:id="" action="ppaction://noaction"/>
              </a:rPr>
              <a:t>https://betterscientificsoftware.github.io/A-Team-Tools/</a:t>
            </a:r>
            <a:endParaRPr lang="en-US" dirty="0"/>
          </a:p>
        </p:txBody>
      </p:sp>
      <p:pic>
        <p:nvPicPr>
          <p:cNvPr id="4" name="Picture 3">
            <a:extLst>
              <a:ext uri="{FF2B5EF4-FFF2-40B4-BE49-F238E27FC236}">
                <a16:creationId xmlns:a16="http://schemas.microsoft.com/office/drawing/2014/main" id="{F37289DE-85DE-574D-A11B-58D0E411E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332" y="2634327"/>
            <a:ext cx="2663444" cy="1141476"/>
          </a:xfrm>
          <a:prstGeom prst="rect">
            <a:avLst/>
          </a:prstGeom>
        </p:spPr>
      </p:pic>
    </p:spTree>
    <p:extLst>
      <p:ext uri="{BB962C8B-B14F-4D97-AF65-F5344CB8AC3E}">
        <p14:creationId xmlns:p14="http://schemas.microsoft.com/office/powerpoint/2010/main" val="3871099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Samples from Collegeville Org: Kanban Board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96" y="1055078"/>
            <a:ext cx="11186403" cy="4837722"/>
          </a:xfrm>
          <a:prstGeom prst="rect">
            <a:avLst/>
          </a:prstGeom>
        </p:spPr>
      </p:pic>
    </p:spTree>
    <p:extLst>
      <p:ext uri="{BB962C8B-B14F-4D97-AF65-F5344CB8AC3E}">
        <p14:creationId xmlns:p14="http://schemas.microsoft.com/office/powerpoint/2010/main" val="3731973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5240-DFC0-7149-8391-404891B0C45B}"/>
              </a:ext>
            </a:extLst>
          </p:cNvPr>
          <p:cNvSpPr>
            <a:spLocks noGrp="1"/>
          </p:cNvSpPr>
          <p:nvPr>
            <p:ph type="title"/>
          </p:nvPr>
        </p:nvSpPr>
        <p:spPr/>
        <p:txBody>
          <a:bodyPr/>
          <a:lstStyle/>
          <a:p>
            <a:r>
              <a:rPr lang="en-US" dirty="0"/>
              <a:t>Kanban in GitHub</a:t>
            </a:r>
          </a:p>
        </p:txBody>
      </p:sp>
      <p:sp>
        <p:nvSpPr>
          <p:cNvPr id="3" name="Content Placeholder 2">
            <a:extLst>
              <a:ext uri="{FF2B5EF4-FFF2-40B4-BE49-F238E27FC236}">
                <a16:creationId xmlns:a16="http://schemas.microsoft.com/office/drawing/2014/main" id="{26C83E5C-9EBA-014B-A2B2-8230C716C0CB}"/>
              </a:ext>
            </a:extLst>
          </p:cNvPr>
          <p:cNvSpPr>
            <a:spLocks noGrp="1"/>
          </p:cNvSpPr>
          <p:nvPr>
            <p:ph idx="1"/>
          </p:nvPr>
        </p:nvSpPr>
        <p:spPr>
          <a:xfrm>
            <a:off x="365760" y="922389"/>
            <a:ext cx="11369809" cy="4047778"/>
          </a:xfrm>
        </p:spPr>
        <p:txBody>
          <a:bodyPr/>
          <a:lstStyle/>
          <a:p>
            <a:r>
              <a:rPr lang="en-US" dirty="0"/>
              <a:t>GitHub supports </a:t>
            </a:r>
            <a:r>
              <a:rPr lang="en-US" u="sng" dirty="0"/>
              <a:t>basic</a:t>
            </a:r>
            <a:r>
              <a:rPr lang="en-US" dirty="0"/>
              <a:t> Agile development workflows</a:t>
            </a:r>
          </a:p>
          <a:p>
            <a:pPr lvl="1"/>
            <a:r>
              <a:rPr lang="en-US" dirty="0"/>
              <a:t>Filing issues</a:t>
            </a:r>
          </a:p>
          <a:p>
            <a:pPr lvl="2"/>
            <a:r>
              <a:rPr lang="en-US" dirty="0"/>
              <a:t>@mention</a:t>
            </a:r>
          </a:p>
          <a:p>
            <a:pPr lvl="1"/>
            <a:r>
              <a:rPr lang="en-US" dirty="0"/>
              <a:t>Kanban board</a:t>
            </a:r>
          </a:p>
          <a:p>
            <a:pPr lvl="1"/>
            <a:r>
              <a:rPr lang="en-US" dirty="0"/>
              <a:t>Projects</a:t>
            </a:r>
          </a:p>
          <a:p>
            <a:r>
              <a:rPr lang="en-US" dirty="0"/>
              <a:t>GitHub lacks more advanced features</a:t>
            </a:r>
          </a:p>
          <a:p>
            <a:pPr lvl="1"/>
            <a:r>
              <a:rPr lang="en-US" dirty="0"/>
              <a:t>Dependencies between issues</a:t>
            </a:r>
          </a:p>
          <a:p>
            <a:pPr lvl="2"/>
            <a:r>
              <a:rPr lang="en-US" dirty="0"/>
              <a:t>You can reference one issue in another</a:t>
            </a:r>
          </a:p>
          <a:p>
            <a:pPr lvl="1"/>
            <a:r>
              <a:rPr lang="en-US" dirty="0"/>
              <a:t>Advanced notification schemes</a:t>
            </a:r>
          </a:p>
          <a:p>
            <a:pPr lvl="1"/>
            <a:r>
              <a:rPr lang="en-US" dirty="0"/>
              <a:t>Custom fields</a:t>
            </a:r>
          </a:p>
          <a:p>
            <a:pPr lvl="2"/>
            <a:r>
              <a:rPr lang="en-US" dirty="0"/>
              <a:t>You can create custom labels</a:t>
            </a:r>
          </a:p>
          <a:p>
            <a:r>
              <a:rPr lang="en-US" dirty="0"/>
              <a:t>Jira: Full-featured issue tracker.</a:t>
            </a:r>
          </a:p>
        </p:txBody>
      </p:sp>
    </p:spTree>
    <p:extLst>
      <p:ext uri="{BB962C8B-B14F-4D97-AF65-F5344CB8AC3E}">
        <p14:creationId xmlns:p14="http://schemas.microsoft.com/office/powerpoint/2010/main" val="1216267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131A-A95A-8D44-ABC5-9E8C672F331F}"/>
              </a:ext>
            </a:extLst>
          </p:cNvPr>
          <p:cNvSpPr>
            <a:spLocks noGrp="1"/>
          </p:cNvSpPr>
          <p:nvPr>
            <p:ph type="title"/>
          </p:nvPr>
        </p:nvSpPr>
        <p:spPr>
          <a:xfrm>
            <a:off x="365760" y="116248"/>
            <a:ext cx="11372473" cy="510909"/>
          </a:xfrm>
        </p:spPr>
        <p:txBody>
          <a:bodyPr/>
          <a:lstStyle/>
          <a:p>
            <a:r>
              <a:rPr lang="en-US" b="0" dirty="0"/>
              <a:t>My Experience with Kanban</a:t>
            </a:r>
          </a:p>
        </p:txBody>
      </p:sp>
      <p:sp>
        <p:nvSpPr>
          <p:cNvPr id="3" name="Content Placeholder 2">
            <a:extLst>
              <a:ext uri="{FF2B5EF4-FFF2-40B4-BE49-F238E27FC236}">
                <a16:creationId xmlns:a16="http://schemas.microsoft.com/office/drawing/2014/main" id="{B3A40A64-A2B9-3240-8F40-29CB849C852B}"/>
              </a:ext>
            </a:extLst>
          </p:cNvPr>
          <p:cNvSpPr>
            <a:spLocks noGrp="1"/>
          </p:cNvSpPr>
          <p:nvPr>
            <p:ph idx="1"/>
          </p:nvPr>
        </p:nvSpPr>
        <p:spPr>
          <a:xfrm>
            <a:off x="84673" y="787287"/>
            <a:ext cx="11653560" cy="4953840"/>
          </a:xfrm>
        </p:spPr>
        <p:txBody>
          <a:bodyPr/>
          <a:lstStyle/>
          <a:p>
            <a:r>
              <a:rPr lang="en-US" dirty="0"/>
              <a:t>Can be applied to any existing project immediately, partially:</a:t>
            </a:r>
          </a:p>
          <a:p>
            <a:pPr lvl="1"/>
            <a:r>
              <a:rPr lang="en-US" dirty="0"/>
              <a:t>Start collecting and organizing your tasks in columns.</a:t>
            </a:r>
          </a:p>
          <a:p>
            <a:pPr lvl="1"/>
            <a:r>
              <a:rPr lang="en-US" dirty="0"/>
              <a:t>GitHub, GitLab, Jira all support column layout of work tasks.</a:t>
            </a:r>
          </a:p>
          <a:p>
            <a:pPr lvl="1"/>
            <a:r>
              <a:rPr lang="en-US" dirty="0"/>
              <a:t>Instant improvement: The dashboard alone has immediate value.</a:t>
            </a:r>
          </a:p>
          <a:p>
            <a:r>
              <a:rPr lang="en-US" dirty="0"/>
              <a:t>Capture entire context of a task (required input, due date) in one place.</a:t>
            </a:r>
          </a:p>
          <a:p>
            <a:pPr lvl="1"/>
            <a:r>
              <a:rPr lang="en-US" dirty="0"/>
              <a:t>I use this approach to organize ECP Software Technology leadership work.</a:t>
            </a:r>
          </a:p>
          <a:p>
            <a:r>
              <a:rPr lang="en-US" dirty="0"/>
              <a:t>Make “In Progress” column empty before vacation.</a:t>
            </a:r>
          </a:p>
          <a:p>
            <a:pPr lvl="1"/>
            <a:r>
              <a:rPr lang="en-US" dirty="0"/>
              <a:t>Complete or delegate task.</a:t>
            </a:r>
          </a:p>
          <a:p>
            <a:r>
              <a:rPr lang="en-US" dirty="0"/>
              <a:t>Run meeting using shared dashboard.</a:t>
            </a:r>
          </a:p>
          <a:p>
            <a:r>
              <a:rPr lang="en-US" dirty="0"/>
              <a:t>When you fall out of the habit of using your board, start again.</a:t>
            </a:r>
          </a:p>
        </p:txBody>
      </p:sp>
    </p:spTree>
    <p:extLst>
      <p:ext uri="{BB962C8B-B14F-4D97-AF65-F5344CB8AC3E}">
        <p14:creationId xmlns:p14="http://schemas.microsoft.com/office/powerpoint/2010/main" val="317459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510909"/>
          </a:xfrm>
        </p:spPr>
        <p:txBody>
          <a:bodyPr/>
          <a:lstStyle/>
          <a:p>
            <a:r>
              <a:rPr lang="en-US" b="0" dirty="0"/>
              <a:t>Questions, comments?</a:t>
            </a:r>
          </a:p>
        </p:txBody>
      </p:sp>
    </p:spTree>
    <p:extLst>
      <p:ext uri="{BB962C8B-B14F-4D97-AF65-F5344CB8AC3E}">
        <p14:creationId xmlns:p14="http://schemas.microsoft.com/office/powerpoint/2010/main" val="43409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173" y="411481"/>
            <a:ext cx="11372473" cy="667875"/>
          </a:xfrm>
        </p:spPr>
        <p:txBody>
          <a:bodyPr/>
          <a:lstStyle/>
          <a:p>
            <a:r>
              <a:rPr lang="en-US" sz="4400" dirty="0"/>
              <a:t>My Perspective</a:t>
            </a:r>
          </a:p>
        </p:txBody>
      </p:sp>
      <p:sp>
        <p:nvSpPr>
          <p:cNvPr id="3" name="Content Placeholder 2"/>
          <p:cNvSpPr>
            <a:spLocks noGrp="1"/>
          </p:cNvSpPr>
          <p:nvPr>
            <p:ph idx="1"/>
          </p:nvPr>
        </p:nvSpPr>
        <p:spPr/>
        <p:txBody>
          <a:bodyPr/>
          <a:lstStyle/>
          <a:p>
            <a:r>
              <a:rPr lang="en-US" sz="3600" dirty="0"/>
              <a:t>Regarding observations on opportunities to improve:</a:t>
            </a:r>
            <a:endParaRPr lang="en-US" sz="3200" dirty="0"/>
          </a:p>
          <a:p>
            <a:pPr lvl="1"/>
            <a:r>
              <a:rPr lang="en-US" sz="3200" i="1" dirty="0"/>
              <a:t>More like a scarred veteran than expert.</a:t>
            </a:r>
          </a:p>
          <a:p>
            <a:endParaRPr lang="en-US" sz="3600" dirty="0"/>
          </a:p>
          <a:p>
            <a:r>
              <a:rPr lang="en-US" sz="3600" dirty="0"/>
              <a:t>Regarding software tools, processes, practices improvements:</a:t>
            </a:r>
          </a:p>
          <a:p>
            <a:pPr lvl="1"/>
            <a:r>
              <a:rPr lang="en-US" sz="3200" i="1" dirty="0"/>
              <a:t>More like a carpenter than expert.</a:t>
            </a:r>
          </a:p>
        </p:txBody>
      </p:sp>
      <p:sp>
        <p:nvSpPr>
          <p:cNvPr id="7" name="Rectangle 5"/>
          <p:cNvSpPr txBox="1">
            <a:spLocks noChangeArrowheads="1"/>
          </p:cNvSpPr>
          <p:nvPr/>
        </p:nvSpPr>
        <p:spPr bwMode="auto">
          <a:xfrm>
            <a:off x="4179115" y="6544962"/>
            <a:ext cx="36576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defTabSz="457200" rtl="0" fontAlgn="auto" hangingPunct="1">
              <a:spcBef>
                <a:spcPts val="0"/>
              </a:spcBef>
              <a:spcAft>
                <a:spcPts val="0"/>
              </a:spcAft>
              <a:defRPr sz="1400" kern="1200">
                <a:solidFill>
                  <a:srgbClr val="FFFFFF"/>
                </a:solidFill>
                <a:latin typeface="Calibri"/>
                <a:ea typeface="+mn-ea"/>
                <a:cs typeface="Calibri"/>
                <a:sym typeface="Helvetica Light" charset="0"/>
              </a:defRPr>
            </a:lvl1pPr>
            <a:lvl2pPr marL="239713" indent="217488" algn="ctr" defTabSz="409575" rtl="0" fontAlgn="base" hangingPunct="0">
              <a:spcBef>
                <a:spcPct val="0"/>
              </a:spcBef>
              <a:spcAft>
                <a:spcPct val="0"/>
              </a:spcAft>
              <a:defRPr sz="2500" kern="1200">
                <a:solidFill>
                  <a:srgbClr val="000000"/>
                </a:solidFill>
                <a:latin typeface="Helvetica Light" charset="0"/>
                <a:ea typeface="ＭＳ Ｐゴシック" charset="0"/>
                <a:cs typeface="ＭＳ Ｐゴシック" charset="0"/>
                <a:sym typeface="Helvetica Light" charset="0"/>
              </a:defRPr>
            </a:lvl2pPr>
            <a:lvl3pPr marL="481013" indent="433388" algn="ctr" defTabSz="409575" rtl="0" fontAlgn="base" hangingPunct="0">
              <a:spcBef>
                <a:spcPct val="0"/>
              </a:spcBef>
              <a:spcAft>
                <a:spcPct val="0"/>
              </a:spcAft>
              <a:defRPr sz="2500" kern="1200">
                <a:solidFill>
                  <a:srgbClr val="000000"/>
                </a:solidFill>
                <a:latin typeface="Helvetica Light" charset="0"/>
                <a:ea typeface="ＭＳ Ｐゴシック" charset="0"/>
                <a:cs typeface="ＭＳ Ｐゴシック" charset="0"/>
                <a:sym typeface="Helvetica Light" charset="0"/>
              </a:defRPr>
            </a:lvl3pPr>
            <a:lvl4pPr marL="722313" indent="649288" algn="ctr" defTabSz="409575" rtl="0" fontAlgn="base" hangingPunct="0">
              <a:spcBef>
                <a:spcPct val="0"/>
              </a:spcBef>
              <a:spcAft>
                <a:spcPct val="0"/>
              </a:spcAft>
              <a:defRPr sz="2500" kern="1200">
                <a:solidFill>
                  <a:srgbClr val="000000"/>
                </a:solidFill>
                <a:latin typeface="Helvetica Light" charset="0"/>
                <a:ea typeface="ＭＳ Ｐゴシック" charset="0"/>
                <a:cs typeface="ＭＳ Ｐゴシック" charset="0"/>
                <a:sym typeface="Helvetica Light" charset="0"/>
              </a:defRPr>
            </a:lvl4pPr>
            <a:lvl5pPr marL="963613" indent="865188" algn="ctr" defTabSz="409575" rtl="0" fontAlgn="base" hangingPunct="0">
              <a:spcBef>
                <a:spcPct val="0"/>
              </a:spcBef>
              <a:spcAft>
                <a:spcPct val="0"/>
              </a:spcAft>
              <a:defRPr sz="25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25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25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25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2500" kern="1200">
                <a:solidFill>
                  <a:srgbClr val="000000"/>
                </a:solidFill>
                <a:latin typeface="Helvetica Light" charset="0"/>
                <a:ea typeface="ＭＳ Ｐゴシック" charset="0"/>
                <a:cs typeface="ＭＳ Ｐゴシック" charset="0"/>
                <a:sym typeface="Helvetica Light" charset="0"/>
              </a:defRPr>
            </a:lvl9pPr>
          </a:lstStyle>
          <a:p>
            <a:pPr>
              <a:defRPr/>
            </a:pPr>
            <a:r>
              <a:rPr lang="en-US"/>
              <a:t>Michael Heroux 2017 DOE CSGF Meeting</a:t>
            </a:r>
            <a:endParaRPr lang="en-US" dirty="0"/>
          </a:p>
        </p:txBody>
      </p:sp>
    </p:spTree>
    <p:extLst>
      <p:ext uri="{BB962C8B-B14F-4D97-AF65-F5344CB8AC3E}">
        <p14:creationId xmlns:p14="http://schemas.microsoft.com/office/powerpoint/2010/main" val="711586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2031471" y="1719114"/>
            <a:ext cx="10157354" cy="563231"/>
          </a:xfrm>
        </p:spPr>
        <p:txBody>
          <a:bodyPr/>
          <a:lstStyle/>
          <a:p>
            <a:r>
              <a:rPr lang="en-US" sz="3600" dirty="0">
                <a:ea typeface="ＭＳ Ｐゴシック" pitchFamily="-107" charset="-128"/>
                <a:cs typeface="ＭＳ Ｐゴシック" pitchFamily="-107" charset="-128"/>
              </a:rPr>
              <a:t>Planning</a:t>
            </a:r>
            <a:endParaRPr lang="en-US" sz="2400" dirty="0">
              <a:ea typeface="ＭＳ Ｐゴシック" pitchFamily="-107" charset="-128"/>
              <a:cs typeface="ＭＳ Ｐゴシック" pitchFamily="-107" charset="-128"/>
            </a:endParaRPr>
          </a:p>
        </p:txBody>
      </p:sp>
      <p:sp>
        <p:nvSpPr>
          <p:cNvPr id="2" name="Text Placeholder 1"/>
          <p:cNvSpPr>
            <a:spLocks noGrp="1"/>
          </p:cNvSpPr>
          <p:nvPr>
            <p:ph type="body" idx="1"/>
          </p:nvPr>
        </p:nvSpPr>
        <p:spPr>
          <a:xfrm>
            <a:off x="349321" y="3017165"/>
            <a:ext cx="11537879" cy="1490791"/>
          </a:xfrm>
        </p:spPr>
        <p:txBody>
          <a:bodyPr/>
          <a:lstStyle/>
          <a:p>
            <a:r>
              <a:rPr lang="en-US" sz="3200" i="1" dirty="0"/>
              <a:t>Plans are worthless, but planning is everything.</a:t>
            </a:r>
          </a:p>
          <a:p>
            <a:pPr algn="r"/>
            <a:r>
              <a:rPr lang="en-US" sz="3200" i="1" dirty="0"/>
              <a:t>- Dwight D. Eisenhower</a:t>
            </a:r>
          </a:p>
        </p:txBody>
      </p:sp>
      <p:sp>
        <p:nvSpPr>
          <p:cNvPr id="3" name="Slide Number Placeholder 2"/>
          <p:cNvSpPr>
            <a:spLocks noGrp="1"/>
          </p:cNvSpPr>
          <p:nvPr>
            <p:ph type="sldNum" sz="quarter" idx="11"/>
          </p:nvPr>
        </p:nvSpPr>
        <p:spPr/>
        <p:txBody>
          <a:bodyPr/>
          <a:lstStyle/>
          <a:p>
            <a:pPr>
              <a:defRPr/>
            </a:pPr>
            <a:fld id="{B03B7FD5-3AA5-D245-A6C5-1E464BB3E557}" type="slidenum">
              <a:rPr lang="en-US" smtClean="0"/>
              <a:pPr>
                <a:defRPr/>
              </a:pPr>
              <a:t>50</a:t>
            </a:fld>
            <a:endParaRPr lang="en-US"/>
          </a:p>
        </p:txBody>
      </p:sp>
    </p:spTree>
    <p:extLst>
      <p:ext uri="{BB962C8B-B14F-4D97-AF65-F5344CB8AC3E}">
        <p14:creationId xmlns:p14="http://schemas.microsoft.com/office/powerpoint/2010/main" val="3547803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4BD17-D265-F045-86A5-EE55BB3A56A6}"/>
              </a:ext>
            </a:extLst>
          </p:cNvPr>
          <p:cNvSpPr>
            <a:spLocks noGrp="1"/>
          </p:cNvSpPr>
          <p:nvPr>
            <p:ph type="title"/>
          </p:nvPr>
        </p:nvSpPr>
        <p:spPr>
          <a:xfrm>
            <a:off x="9111196" y="54645"/>
            <a:ext cx="2670784" cy="510909"/>
          </a:xfrm>
        </p:spPr>
        <p:txBody>
          <a:bodyPr/>
          <a:lstStyle/>
          <a:p>
            <a:r>
              <a:rPr lang="en-US" b="0" dirty="0"/>
              <a:t>Code-and-Fix Development Approach</a:t>
            </a:r>
          </a:p>
        </p:txBody>
      </p:sp>
      <p:grpSp>
        <p:nvGrpSpPr>
          <p:cNvPr id="5" name="Group 4">
            <a:extLst>
              <a:ext uri="{FF2B5EF4-FFF2-40B4-BE49-F238E27FC236}">
                <a16:creationId xmlns:a16="http://schemas.microsoft.com/office/drawing/2014/main" id="{612392DC-AB0C-1945-B74D-9B53E3472FFD}"/>
              </a:ext>
            </a:extLst>
          </p:cNvPr>
          <p:cNvGrpSpPr/>
          <p:nvPr/>
        </p:nvGrpSpPr>
        <p:grpSpPr>
          <a:xfrm>
            <a:off x="581021" y="174935"/>
            <a:ext cx="8638699" cy="5857110"/>
            <a:chOff x="1491321" y="523473"/>
            <a:chExt cx="8638699" cy="5857110"/>
          </a:xfrm>
        </p:grpSpPr>
        <p:sp>
          <p:nvSpPr>
            <p:cNvPr id="6" name="Rectangle 5"/>
            <p:cNvSpPr/>
            <p:nvPr/>
          </p:nvSpPr>
          <p:spPr>
            <a:xfrm>
              <a:off x="2589212" y="762000"/>
              <a:ext cx="7239000" cy="4724400"/>
            </a:xfrm>
            <a:prstGeom prst="rect">
              <a:avLst/>
            </a:prstGeom>
            <a:gradFill>
              <a:gsLst>
                <a:gs pos="0">
                  <a:srgbClr val="92D050"/>
                </a:gs>
                <a:gs pos="80000">
                  <a:srgbClr val="92D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2589213" y="762000"/>
              <a:ext cx="5888124" cy="4594956"/>
            </a:xfrm>
            <a:custGeom>
              <a:avLst/>
              <a:gdLst>
                <a:gd name="connsiteX0" fmla="*/ 0 w 5578222"/>
                <a:gd name="connsiteY0" fmla="*/ 0 h 4594956"/>
                <a:gd name="connsiteX1" fmla="*/ 1515072 w 5578222"/>
                <a:gd name="connsiteY1" fmla="*/ 202775 h 4594956"/>
                <a:gd name="connsiteX2" fmla="*/ 2961278 w 5578222"/>
                <a:gd name="connsiteY2" fmla="*/ 661888 h 4594956"/>
                <a:gd name="connsiteX3" fmla="*/ 4510785 w 5578222"/>
                <a:gd name="connsiteY3" fmla="*/ 1362035 h 4594956"/>
                <a:gd name="connsiteX4" fmla="*/ 5578222 w 5578222"/>
                <a:gd name="connsiteY4" fmla="*/ 1832626 h 4594956"/>
                <a:gd name="connsiteX5" fmla="*/ 3538995 w 5578222"/>
                <a:gd name="connsiteY5" fmla="*/ 3102839 h 4594956"/>
                <a:gd name="connsiteX6" fmla="*/ 1828800 w 5578222"/>
                <a:gd name="connsiteY6" fmla="*/ 3959850 h 4594956"/>
                <a:gd name="connsiteX7" fmla="*/ 3826 w 5578222"/>
                <a:gd name="connsiteY7" fmla="*/ 4594956 h 4594956"/>
                <a:gd name="connsiteX8" fmla="*/ 0 w 5578222"/>
                <a:gd name="connsiteY8" fmla="*/ 0 h 4594956"/>
                <a:gd name="connsiteX0" fmla="*/ 0 w 5735086"/>
                <a:gd name="connsiteY0" fmla="*/ 0 h 4594956"/>
                <a:gd name="connsiteX1" fmla="*/ 1515072 w 5735086"/>
                <a:gd name="connsiteY1" fmla="*/ 202775 h 4594956"/>
                <a:gd name="connsiteX2" fmla="*/ 2961278 w 5735086"/>
                <a:gd name="connsiteY2" fmla="*/ 661888 h 4594956"/>
                <a:gd name="connsiteX3" fmla="*/ 4510785 w 5735086"/>
                <a:gd name="connsiteY3" fmla="*/ 1362035 h 4594956"/>
                <a:gd name="connsiteX4" fmla="*/ 5735086 w 5735086"/>
                <a:gd name="connsiteY4" fmla="*/ 2008620 h 4594956"/>
                <a:gd name="connsiteX5" fmla="*/ 3538995 w 5735086"/>
                <a:gd name="connsiteY5" fmla="*/ 3102839 h 4594956"/>
                <a:gd name="connsiteX6" fmla="*/ 1828800 w 5735086"/>
                <a:gd name="connsiteY6" fmla="*/ 3959850 h 4594956"/>
                <a:gd name="connsiteX7" fmla="*/ 3826 w 5735086"/>
                <a:gd name="connsiteY7" fmla="*/ 4594956 h 4594956"/>
                <a:gd name="connsiteX8" fmla="*/ 0 w 5735086"/>
                <a:gd name="connsiteY8" fmla="*/ 0 h 4594956"/>
                <a:gd name="connsiteX0" fmla="*/ 0 w 5746564"/>
                <a:gd name="connsiteY0" fmla="*/ 0 h 4594956"/>
                <a:gd name="connsiteX1" fmla="*/ 1515072 w 5746564"/>
                <a:gd name="connsiteY1" fmla="*/ 202775 h 4594956"/>
                <a:gd name="connsiteX2" fmla="*/ 2961278 w 5746564"/>
                <a:gd name="connsiteY2" fmla="*/ 661888 h 4594956"/>
                <a:gd name="connsiteX3" fmla="*/ 4510785 w 5746564"/>
                <a:gd name="connsiteY3" fmla="*/ 1362035 h 4594956"/>
                <a:gd name="connsiteX4" fmla="*/ 5746564 w 5746564"/>
                <a:gd name="connsiteY4" fmla="*/ 2341477 h 4594956"/>
                <a:gd name="connsiteX5" fmla="*/ 3538995 w 5746564"/>
                <a:gd name="connsiteY5" fmla="*/ 3102839 h 4594956"/>
                <a:gd name="connsiteX6" fmla="*/ 1828800 w 5746564"/>
                <a:gd name="connsiteY6" fmla="*/ 3959850 h 4594956"/>
                <a:gd name="connsiteX7" fmla="*/ 3826 w 5746564"/>
                <a:gd name="connsiteY7" fmla="*/ 4594956 h 4594956"/>
                <a:gd name="connsiteX8" fmla="*/ 0 w 5746564"/>
                <a:gd name="connsiteY8" fmla="*/ 0 h 4594956"/>
                <a:gd name="connsiteX0" fmla="*/ 0 w 5803953"/>
                <a:gd name="connsiteY0" fmla="*/ 0 h 4594956"/>
                <a:gd name="connsiteX1" fmla="*/ 1515072 w 5803953"/>
                <a:gd name="connsiteY1" fmla="*/ 202775 h 4594956"/>
                <a:gd name="connsiteX2" fmla="*/ 2961278 w 5803953"/>
                <a:gd name="connsiteY2" fmla="*/ 661888 h 4594956"/>
                <a:gd name="connsiteX3" fmla="*/ 4510785 w 5803953"/>
                <a:gd name="connsiteY3" fmla="*/ 1362035 h 4594956"/>
                <a:gd name="connsiteX4" fmla="*/ 5803953 w 5803953"/>
                <a:gd name="connsiteY4" fmla="*/ 2452429 h 4594956"/>
                <a:gd name="connsiteX5" fmla="*/ 3538995 w 5803953"/>
                <a:gd name="connsiteY5" fmla="*/ 3102839 h 4594956"/>
                <a:gd name="connsiteX6" fmla="*/ 1828800 w 5803953"/>
                <a:gd name="connsiteY6" fmla="*/ 3959850 h 4594956"/>
                <a:gd name="connsiteX7" fmla="*/ 3826 w 5803953"/>
                <a:gd name="connsiteY7" fmla="*/ 4594956 h 4594956"/>
                <a:gd name="connsiteX8" fmla="*/ 0 w 5803953"/>
                <a:gd name="connsiteY8" fmla="*/ 0 h 4594956"/>
                <a:gd name="connsiteX0" fmla="*/ 0 w 5888124"/>
                <a:gd name="connsiteY0" fmla="*/ 0 h 4594956"/>
                <a:gd name="connsiteX1" fmla="*/ 1515072 w 5888124"/>
                <a:gd name="connsiteY1" fmla="*/ 202775 h 4594956"/>
                <a:gd name="connsiteX2" fmla="*/ 2961278 w 5888124"/>
                <a:gd name="connsiteY2" fmla="*/ 661888 h 4594956"/>
                <a:gd name="connsiteX3" fmla="*/ 4510785 w 5888124"/>
                <a:gd name="connsiteY3" fmla="*/ 1362035 h 4594956"/>
                <a:gd name="connsiteX4" fmla="*/ 5888124 w 5888124"/>
                <a:gd name="connsiteY4" fmla="*/ 2777634 h 4594956"/>
                <a:gd name="connsiteX5" fmla="*/ 3538995 w 5888124"/>
                <a:gd name="connsiteY5" fmla="*/ 3102839 h 4594956"/>
                <a:gd name="connsiteX6" fmla="*/ 1828800 w 5888124"/>
                <a:gd name="connsiteY6" fmla="*/ 3959850 h 4594956"/>
                <a:gd name="connsiteX7" fmla="*/ 3826 w 5888124"/>
                <a:gd name="connsiteY7" fmla="*/ 4594956 h 4594956"/>
                <a:gd name="connsiteX8" fmla="*/ 0 w 5888124"/>
                <a:gd name="connsiteY8" fmla="*/ 0 h 4594956"/>
                <a:gd name="connsiteX0" fmla="*/ 0 w 5888124"/>
                <a:gd name="connsiteY0" fmla="*/ 0 h 4594956"/>
                <a:gd name="connsiteX1" fmla="*/ 1515072 w 5888124"/>
                <a:gd name="connsiteY1" fmla="*/ 202775 h 4594956"/>
                <a:gd name="connsiteX2" fmla="*/ 2961278 w 5888124"/>
                <a:gd name="connsiteY2" fmla="*/ 661888 h 4594956"/>
                <a:gd name="connsiteX3" fmla="*/ 4369225 w 5888124"/>
                <a:gd name="connsiteY3" fmla="*/ 1648980 h 4594956"/>
                <a:gd name="connsiteX4" fmla="*/ 5888124 w 5888124"/>
                <a:gd name="connsiteY4" fmla="*/ 2777634 h 4594956"/>
                <a:gd name="connsiteX5" fmla="*/ 3538995 w 5888124"/>
                <a:gd name="connsiteY5" fmla="*/ 3102839 h 4594956"/>
                <a:gd name="connsiteX6" fmla="*/ 1828800 w 5888124"/>
                <a:gd name="connsiteY6" fmla="*/ 3959850 h 4594956"/>
                <a:gd name="connsiteX7" fmla="*/ 3826 w 5888124"/>
                <a:gd name="connsiteY7" fmla="*/ 4594956 h 4594956"/>
                <a:gd name="connsiteX8" fmla="*/ 0 w 5888124"/>
                <a:gd name="connsiteY8" fmla="*/ 0 h 4594956"/>
                <a:gd name="connsiteX0" fmla="*/ 0 w 5888124"/>
                <a:gd name="connsiteY0" fmla="*/ 0 h 4594956"/>
                <a:gd name="connsiteX1" fmla="*/ 1515072 w 5888124"/>
                <a:gd name="connsiteY1" fmla="*/ 202775 h 4594956"/>
                <a:gd name="connsiteX2" fmla="*/ 2961278 w 5888124"/>
                <a:gd name="connsiteY2" fmla="*/ 661888 h 4594956"/>
                <a:gd name="connsiteX3" fmla="*/ 4369225 w 5888124"/>
                <a:gd name="connsiteY3" fmla="*/ 1648980 h 4594956"/>
                <a:gd name="connsiteX4" fmla="*/ 5888124 w 5888124"/>
                <a:gd name="connsiteY4" fmla="*/ 2777634 h 4594956"/>
                <a:gd name="connsiteX5" fmla="*/ 3676729 w 5888124"/>
                <a:gd name="connsiteY5" fmla="*/ 3382133 h 4594956"/>
                <a:gd name="connsiteX6" fmla="*/ 1828800 w 5888124"/>
                <a:gd name="connsiteY6" fmla="*/ 3959850 h 4594956"/>
                <a:gd name="connsiteX7" fmla="*/ 3826 w 5888124"/>
                <a:gd name="connsiteY7" fmla="*/ 4594956 h 4594956"/>
                <a:gd name="connsiteX8" fmla="*/ 0 w 5888124"/>
                <a:gd name="connsiteY8" fmla="*/ 0 h 459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8124" h="4594956">
                  <a:moveTo>
                    <a:pt x="0" y="0"/>
                  </a:moveTo>
                  <a:lnTo>
                    <a:pt x="1515072" y="202775"/>
                  </a:lnTo>
                  <a:lnTo>
                    <a:pt x="2961278" y="661888"/>
                  </a:lnTo>
                  <a:cubicBezTo>
                    <a:pt x="3477780" y="895270"/>
                    <a:pt x="3881417" y="1296356"/>
                    <a:pt x="4369225" y="1648980"/>
                  </a:cubicBezTo>
                  <a:cubicBezTo>
                    <a:pt x="4857033" y="2001604"/>
                    <a:pt x="5480024" y="2562106"/>
                    <a:pt x="5888124" y="2777634"/>
                  </a:cubicBezTo>
                  <a:lnTo>
                    <a:pt x="3676729" y="3382133"/>
                  </a:lnTo>
                  <a:lnTo>
                    <a:pt x="1828800" y="3959850"/>
                  </a:lnTo>
                  <a:lnTo>
                    <a:pt x="3826" y="4594956"/>
                  </a:lnTo>
                  <a:cubicBezTo>
                    <a:pt x="5101" y="3064579"/>
                    <a:pt x="6377" y="1534203"/>
                    <a:pt x="0" y="0"/>
                  </a:cubicBezTo>
                  <a:close/>
                </a:path>
              </a:pathLst>
            </a:custGeom>
            <a:solidFill>
              <a:schemeClr val="bg1"/>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a:solidFill>
                    <a:schemeClr val="tx1"/>
                  </a:solidFill>
                </a:rPr>
                <a:t>	Visible Progress</a:t>
              </a:r>
              <a:br>
                <a:rPr lang="en-US" dirty="0">
                  <a:solidFill>
                    <a:schemeClr val="tx1"/>
                  </a:solidFill>
                </a:rPr>
              </a:br>
              <a:r>
                <a:rPr lang="en-US" dirty="0">
                  <a:solidFill>
                    <a:schemeClr val="tx1"/>
                  </a:solidFill>
                </a:rPr>
                <a:t>	(Writing code,</a:t>
              </a:r>
            </a:p>
            <a:p>
              <a:pPr algn="l"/>
              <a:r>
                <a:rPr lang="en-US" dirty="0">
                  <a:solidFill>
                    <a:schemeClr val="tx1"/>
                  </a:solidFill>
                </a:rPr>
                <a:t>	computing results)</a:t>
              </a:r>
            </a:p>
          </p:txBody>
        </p:sp>
        <p:sp>
          <p:nvSpPr>
            <p:cNvPr id="8" name="TextBox 7"/>
            <p:cNvSpPr txBox="1"/>
            <p:nvPr/>
          </p:nvSpPr>
          <p:spPr>
            <a:xfrm>
              <a:off x="1554934" y="523473"/>
              <a:ext cx="838691" cy="369332"/>
            </a:xfrm>
            <a:prstGeom prst="rect">
              <a:avLst/>
            </a:prstGeom>
            <a:noFill/>
          </p:spPr>
          <p:txBody>
            <a:bodyPr wrap="none" rtlCol="0">
              <a:spAutoFit/>
            </a:bodyPr>
            <a:lstStyle/>
            <a:p>
              <a:r>
                <a:rPr lang="en-US" dirty="0">
                  <a:latin typeface="+mn-lt"/>
                </a:rPr>
                <a:t>100 %</a:t>
              </a:r>
            </a:p>
          </p:txBody>
        </p:sp>
        <p:sp>
          <p:nvSpPr>
            <p:cNvPr id="9" name="TextBox 8"/>
            <p:cNvSpPr txBox="1"/>
            <p:nvPr/>
          </p:nvSpPr>
          <p:spPr>
            <a:xfrm>
              <a:off x="1840350" y="5334000"/>
              <a:ext cx="582211" cy="369332"/>
            </a:xfrm>
            <a:prstGeom prst="rect">
              <a:avLst/>
            </a:prstGeom>
            <a:noFill/>
          </p:spPr>
          <p:txBody>
            <a:bodyPr wrap="none" rtlCol="0">
              <a:spAutoFit/>
            </a:bodyPr>
            <a:lstStyle/>
            <a:p>
              <a:r>
                <a:rPr lang="en-US" dirty="0">
                  <a:latin typeface="+mn-lt"/>
                </a:rPr>
                <a:t>0 %</a:t>
              </a:r>
            </a:p>
          </p:txBody>
        </p:sp>
        <p:sp>
          <p:nvSpPr>
            <p:cNvPr id="10" name="TextBox 9"/>
            <p:cNvSpPr txBox="1"/>
            <p:nvPr/>
          </p:nvSpPr>
          <p:spPr>
            <a:xfrm>
              <a:off x="4141055" y="4868425"/>
              <a:ext cx="1082348" cy="369332"/>
            </a:xfrm>
            <a:prstGeom prst="rect">
              <a:avLst/>
            </a:prstGeom>
            <a:noFill/>
          </p:spPr>
          <p:txBody>
            <a:bodyPr wrap="none" rtlCol="0">
              <a:spAutoFit/>
            </a:bodyPr>
            <a:lstStyle/>
            <a:p>
              <a:pPr algn="l"/>
              <a:r>
                <a:rPr lang="en-US" dirty="0">
                  <a:latin typeface="+mn-lt"/>
                </a:rPr>
                <a:t>Planning</a:t>
              </a:r>
            </a:p>
          </p:txBody>
        </p:sp>
        <p:sp>
          <p:nvSpPr>
            <p:cNvPr id="11" name="TextBox 10"/>
            <p:cNvSpPr txBox="1"/>
            <p:nvPr/>
          </p:nvSpPr>
          <p:spPr>
            <a:xfrm>
              <a:off x="6094413" y="797440"/>
              <a:ext cx="2403222" cy="646331"/>
            </a:xfrm>
            <a:prstGeom prst="rect">
              <a:avLst/>
            </a:prstGeom>
            <a:noFill/>
          </p:spPr>
          <p:txBody>
            <a:bodyPr wrap="none" rtlCol="0">
              <a:spAutoFit/>
            </a:bodyPr>
            <a:lstStyle/>
            <a:p>
              <a:pPr algn="l"/>
              <a:r>
                <a:rPr lang="en-US" dirty="0">
                  <a:latin typeface="+mn-lt"/>
                </a:rPr>
                <a:t>Recoding and Porting</a:t>
              </a:r>
              <a:br>
                <a:rPr lang="en-US" dirty="0">
                  <a:latin typeface="+mn-lt"/>
                </a:rPr>
              </a:br>
              <a:r>
                <a:rPr lang="en-US" dirty="0">
                  <a:latin typeface="+mn-lt"/>
                </a:rPr>
                <a:t>to new Platforms</a:t>
              </a:r>
            </a:p>
          </p:txBody>
        </p:sp>
        <p:cxnSp>
          <p:nvCxnSpPr>
            <p:cNvPr id="13" name="Straight Connector 12"/>
            <p:cNvCxnSpPr>
              <a:stCxn id="7" idx="4"/>
              <a:endCxn id="6" idx="3"/>
            </p:cNvCxnSpPr>
            <p:nvPr/>
          </p:nvCxnSpPr>
          <p:spPr>
            <a:xfrm flipV="1">
              <a:off x="8477338" y="3124200"/>
              <a:ext cx="1350875" cy="415434"/>
            </a:xfrm>
            <a:prstGeom prst="line">
              <a:avLst/>
            </a:prstGeom>
            <a:ln w="1587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4"/>
            </p:cNvCxnSpPr>
            <p:nvPr/>
          </p:nvCxnSpPr>
          <p:spPr>
            <a:xfrm>
              <a:off x="8477338" y="3539634"/>
              <a:ext cx="1350875" cy="803766"/>
            </a:xfrm>
            <a:prstGeom prst="line">
              <a:avLst/>
            </a:prstGeom>
            <a:ln w="1587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91321" y="2459377"/>
              <a:ext cx="1067921" cy="707886"/>
            </a:xfrm>
            <a:prstGeom prst="rect">
              <a:avLst/>
            </a:prstGeom>
            <a:noFill/>
          </p:spPr>
          <p:txBody>
            <a:bodyPr wrap="none" rtlCol="0">
              <a:spAutoFit/>
            </a:bodyPr>
            <a:lstStyle/>
            <a:p>
              <a:r>
                <a:rPr lang="en-US" sz="2000" dirty="0">
                  <a:latin typeface="+mn-lt"/>
                </a:rPr>
                <a:t>Percent</a:t>
              </a:r>
            </a:p>
            <a:p>
              <a:r>
                <a:rPr lang="en-US" sz="2000" dirty="0">
                  <a:latin typeface="+mn-lt"/>
                </a:rPr>
                <a:t>Effort</a:t>
              </a:r>
            </a:p>
          </p:txBody>
        </p:sp>
        <p:sp>
          <p:nvSpPr>
            <p:cNvPr id="21" name="TextBox 20"/>
            <p:cNvSpPr txBox="1"/>
            <p:nvPr/>
          </p:nvSpPr>
          <p:spPr>
            <a:xfrm>
              <a:off x="6101159" y="5413526"/>
              <a:ext cx="745845" cy="400110"/>
            </a:xfrm>
            <a:prstGeom prst="rect">
              <a:avLst/>
            </a:prstGeom>
            <a:noFill/>
          </p:spPr>
          <p:txBody>
            <a:bodyPr wrap="none" rtlCol="0">
              <a:spAutoFit/>
            </a:bodyPr>
            <a:lstStyle/>
            <a:p>
              <a:r>
                <a:rPr lang="en-US" sz="2000" dirty="0">
                  <a:latin typeface="+mn-lt"/>
                </a:rPr>
                <a:t>Time</a:t>
              </a:r>
            </a:p>
          </p:txBody>
        </p:sp>
        <p:cxnSp>
          <p:nvCxnSpPr>
            <p:cNvPr id="23" name="Straight Connector 22"/>
            <p:cNvCxnSpPr/>
            <p:nvPr/>
          </p:nvCxnSpPr>
          <p:spPr>
            <a:xfrm>
              <a:off x="7389812" y="1600200"/>
              <a:ext cx="0" cy="38862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9066213" y="1600200"/>
              <a:ext cx="1329" cy="38862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713652" y="5734252"/>
              <a:ext cx="1527021" cy="646331"/>
            </a:xfrm>
            <a:prstGeom prst="rect">
              <a:avLst/>
            </a:prstGeom>
            <a:noFill/>
            <a:ln>
              <a:solidFill>
                <a:schemeClr val="tx1"/>
              </a:solidFill>
            </a:ln>
          </p:spPr>
          <p:txBody>
            <a:bodyPr wrap="none" rtlCol="0">
              <a:spAutoFit/>
            </a:bodyPr>
            <a:lstStyle/>
            <a:p>
              <a:pPr algn="l"/>
              <a:r>
                <a:rPr lang="en-US" dirty="0">
                  <a:latin typeface="+mn-lt"/>
                </a:rPr>
                <a:t>Midlife Effort </a:t>
              </a:r>
            </a:p>
            <a:p>
              <a:pPr algn="l"/>
              <a:r>
                <a:rPr lang="en-US" dirty="0">
                  <a:latin typeface="+mn-lt"/>
                </a:rPr>
                <a:t>Profile</a:t>
              </a:r>
            </a:p>
          </p:txBody>
        </p:sp>
        <p:sp>
          <p:nvSpPr>
            <p:cNvPr id="26" name="TextBox 25"/>
            <p:cNvSpPr txBox="1"/>
            <p:nvPr/>
          </p:nvSpPr>
          <p:spPr>
            <a:xfrm>
              <a:off x="8564527" y="5718112"/>
              <a:ext cx="1565493" cy="646331"/>
            </a:xfrm>
            <a:prstGeom prst="rect">
              <a:avLst/>
            </a:prstGeom>
            <a:noFill/>
            <a:ln>
              <a:solidFill>
                <a:schemeClr val="tx1"/>
              </a:solidFill>
            </a:ln>
          </p:spPr>
          <p:txBody>
            <a:bodyPr wrap="none" rtlCol="0">
              <a:spAutoFit/>
            </a:bodyPr>
            <a:lstStyle/>
            <a:p>
              <a:pPr algn="l"/>
              <a:r>
                <a:rPr lang="en-US" dirty="0" err="1">
                  <a:latin typeface="+mn-lt"/>
                </a:rPr>
                <a:t>Endlife</a:t>
              </a:r>
              <a:r>
                <a:rPr lang="en-US" dirty="0">
                  <a:latin typeface="+mn-lt"/>
                </a:rPr>
                <a:t> Effort </a:t>
              </a:r>
            </a:p>
            <a:p>
              <a:pPr algn="l"/>
              <a:r>
                <a:rPr lang="en-US" dirty="0">
                  <a:latin typeface="+mn-lt"/>
                </a:rPr>
                <a:t>Profile</a:t>
              </a:r>
            </a:p>
          </p:txBody>
        </p:sp>
        <p:cxnSp>
          <p:nvCxnSpPr>
            <p:cNvPr id="28" name="Straight Arrow Connector 27"/>
            <p:cNvCxnSpPr>
              <a:stCxn id="25" idx="0"/>
            </p:cNvCxnSpPr>
            <p:nvPr/>
          </p:nvCxnSpPr>
          <p:spPr>
            <a:xfrm flipH="1" flipV="1">
              <a:off x="7401562" y="5492911"/>
              <a:ext cx="75600" cy="241340"/>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6" idx="0"/>
            </p:cNvCxnSpPr>
            <p:nvPr/>
          </p:nvCxnSpPr>
          <p:spPr>
            <a:xfrm flipH="1" flipV="1">
              <a:off x="9067541" y="5491251"/>
              <a:ext cx="279732" cy="226860"/>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23180" y="5811055"/>
              <a:ext cx="2794832" cy="523220"/>
            </a:xfrm>
            <a:prstGeom prst="rect">
              <a:avLst/>
            </a:prstGeom>
            <a:noFill/>
            <a:ln>
              <a:solidFill>
                <a:schemeClr val="tx1"/>
              </a:solidFill>
            </a:ln>
          </p:spPr>
          <p:txBody>
            <a:bodyPr wrap="square" rtlCol="0">
              <a:spAutoFit/>
            </a:bodyPr>
            <a:lstStyle/>
            <a:p>
              <a:pPr algn="l"/>
              <a:r>
                <a:rPr lang="en-US" sz="1400" i="1" dirty="0">
                  <a:latin typeface="+mn-lt"/>
                </a:rPr>
                <a:t>Adapted from Software Project Survival Guide, Steve McConnell</a:t>
              </a:r>
            </a:p>
          </p:txBody>
        </p:sp>
        <p:cxnSp>
          <p:nvCxnSpPr>
            <p:cNvPr id="33" name="Straight Connector 32"/>
            <p:cNvCxnSpPr/>
            <p:nvPr/>
          </p:nvCxnSpPr>
          <p:spPr>
            <a:xfrm flipH="1">
              <a:off x="5718413" y="1524000"/>
              <a:ext cx="2" cy="39624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716385" y="5725764"/>
              <a:ext cx="1385957" cy="646331"/>
            </a:xfrm>
            <a:prstGeom prst="rect">
              <a:avLst/>
            </a:prstGeom>
            <a:noFill/>
            <a:ln>
              <a:solidFill>
                <a:schemeClr val="tx1"/>
              </a:solidFill>
            </a:ln>
          </p:spPr>
          <p:txBody>
            <a:bodyPr wrap="none" rtlCol="0">
              <a:spAutoFit/>
            </a:bodyPr>
            <a:lstStyle/>
            <a:p>
              <a:pPr algn="l"/>
              <a:r>
                <a:rPr lang="en-US" dirty="0">
                  <a:latin typeface="+mn-lt"/>
                </a:rPr>
                <a:t>Early Effort </a:t>
              </a:r>
            </a:p>
            <a:p>
              <a:pPr algn="l"/>
              <a:r>
                <a:rPr lang="en-US" dirty="0">
                  <a:latin typeface="+mn-lt"/>
                </a:rPr>
                <a:t>Profile</a:t>
              </a:r>
            </a:p>
          </p:txBody>
        </p:sp>
        <p:cxnSp>
          <p:nvCxnSpPr>
            <p:cNvPr id="35" name="Straight Arrow Connector 34"/>
            <p:cNvCxnSpPr>
              <a:stCxn id="34" idx="0"/>
            </p:cNvCxnSpPr>
            <p:nvPr/>
          </p:nvCxnSpPr>
          <p:spPr>
            <a:xfrm flipV="1">
              <a:off x="5409363" y="5486401"/>
              <a:ext cx="309052" cy="239362"/>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70569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D1D-BC22-294E-B023-D736A466A496}"/>
              </a:ext>
            </a:extLst>
          </p:cNvPr>
          <p:cNvSpPr>
            <a:spLocks noGrp="1"/>
          </p:cNvSpPr>
          <p:nvPr>
            <p:ph type="title"/>
          </p:nvPr>
        </p:nvSpPr>
        <p:spPr>
          <a:xfrm>
            <a:off x="9474802" y="11727"/>
            <a:ext cx="2633125" cy="510909"/>
          </a:xfrm>
        </p:spPr>
        <p:txBody>
          <a:bodyPr/>
          <a:lstStyle/>
          <a:p>
            <a:r>
              <a:rPr lang="en-US" b="0" dirty="0"/>
              <a:t>Simple Planned Development Approach</a:t>
            </a:r>
          </a:p>
        </p:txBody>
      </p:sp>
      <p:grpSp>
        <p:nvGrpSpPr>
          <p:cNvPr id="5" name="Group 4">
            <a:extLst>
              <a:ext uri="{FF2B5EF4-FFF2-40B4-BE49-F238E27FC236}">
                <a16:creationId xmlns:a16="http://schemas.microsoft.com/office/drawing/2014/main" id="{044BEFA3-2407-2843-9350-3A470A7628BA}"/>
              </a:ext>
            </a:extLst>
          </p:cNvPr>
          <p:cNvGrpSpPr/>
          <p:nvPr/>
        </p:nvGrpSpPr>
        <p:grpSpPr>
          <a:xfrm>
            <a:off x="634328" y="195437"/>
            <a:ext cx="8805411" cy="5857110"/>
            <a:chOff x="1491321" y="523473"/>
            <a:chExt cx="8805411" cy="5857110"/>
          </a:xfrm>
        </p:grpSpPr>
        <p:sp>
          <p:nvSpPr>
            <p:cNvPr id="6" name="Rectangle 5"/>
            <p:cNvSpPr/>
            <p:nvPr/>
          </p:nvSpPr>
          <p:spPr>
            <a:xfrm>
              <a:off x="2589212" y="762000"/>
              <a:ext cx="7239000" cy="4724400"/>
            </a:xfrm>
            <a:prstGeom prst="rect">
              <a:avLst/>
            </a:prstGeom>
            <a:gradFill>
              <a:gsLst>
                <a:gs pos="0">
                  <a:srgbClr val="92D050"/>
                </a:gs>
                <a:gs pos="80000">
                  <a:srgbClr val="92D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2703993" y="773478"/>
              <a:ext cx="7124219" cy="3370655"/>
            </a:xfrm>
            <a:custGeom>
              <a:avLst/>
              <a:gdLst>
                <a:gd name="connsiteX0" fmla="*/ 0 w 5578222"/>
                <a:gd name="connsiteY0" fmla="*/ 0 h 4594956"/>
                <a:gd name="connsiteX1" fmla="*/ 1515072 w 5578222"/>
                <a:gd name="connsiteY1" fmla="*/ 202775 h 4594956"/>
                <a:gd name="connsiteX2" fmla="*/ 2961278 w 5578222"/>
                <a:gd name="connsiteY2" fmla="*/ 661888 h 4594956"/>
                <a:gd name="connsiteX3" fmla="*/ 4510785 w 5578222"/>
                <a:gd name="connsiteY3" fmla="*/ 1362035 h 4594956"/>
                <a:gd name="connsiteX4" fmla="*/ 5578222 w 5578222"/>
                <a:gd name="connsiteY4" fmla="*/ 1832626 h 4594956"/>
                <a:gd name="connsiteX5" fmla="*/ 3538995 w 5578222"/>
                <a:gd name="connsiteY5" fmla="*/ 3102839 h 4594956"/>
                <a:gd name="connsiteX6" fmla="*/ 1828800 w 5578222"/>
                <a:gd name="connsiteY6" fmla="*/ 3959850 h 4594956"/>
                <a:gd name="connsiteX7" fmla="*/ 3826 w 5578222"/>
                <a:gd name="connsiteY7" fmla="*/ 4594956 h 4594956"/>
                <a:gd name="connsiteX8" fmla="*/ 0 w 5578222"/>
                <a:gd name="connsiteY8" fmla="*/ 0 h 4594956"/>
                <a:gd name="connsiteX0" fmla="*/ 0 w 5735086"/>
                <a:gd name="connsiteY0" fmla="*/ 0 h 4594956"/>
                <a:gd name="connsiteX1" fmla="*/ 1515072 w 5735086"/>
                <a:gd name="connsiteY1" fmla="*/ 202775 h 4594956"/>
                <a:gd name="connsiteX2" fmla="*/ 2961278 w 5735086"/>
                <a:gd name="connsiteY2" fmla="*/ 661888 h 4594956"/>
                <a:gd name="connsiteX3" fmla="*/ 4510785 w 5735086"/>
                <a:gd name="connsiteY3" fmla="*/ 1362035 h 4594956"/>
                <a:gd name="connsiteX4" fmla="*/ 5735086 w 5735086"/>
                <a:gd name="connsiteY4" fmla="*/ 2008620 h 4594956"/>
                <a:gd name="connsiteX5" fmla="*/ 3538995 w 5735086"/>
                <a:gd name="connsiteY5" fmla="*/ 3102839 h 4594956"/>
                <a:gd name="connsiteX6" fmla="*/ 1828800 w 5735086"/>
                <a:gd name="connsiteY6" fmla="*/ 3959850 h 4594956"/>
                <a:gd name="connsiteX7" fmla="*/ 3826 w 5735086"/>
                <a:gd name="connsiteY7" fmla="*/ 4594956 h 4594956"/>
                <a:gd name="connsiteX8" fmla="*/ 0 w 5735086"/>
                <a:gd name="connsiteY8" fmla="*/ 0 h 4594956"/>
                <a:gd name="connsiteX0" fmla="*/ 0 w 5746564"/>
                <a:gd name="connsiteY0" fmla="*/ 0 h 4594956"/>
                <a:gd name="connsiteX1" fmla="*/ 1515072 w 5746564"/>
                <a:gd name="connsiteY1" fmla="*/ 202775 h 4594956"/>
                <a:gd name="connsiteX2" fmla="*/ 2961278 w 5746564"/>
                <a:gd name="connsiteY2" fmla="*/ 661888 h 4594956"/>
                <a:gd name="connsiteX3" fmla="*/ 4510785 w 5746564"/>
                <a:gd name="connsiteY3" fmla="*/ 1362035 h 4594956"/>
                <a:gd name="connsiteX4" fmla="*/ 5746564 w 5746564"/>
                <a:gd name="connsiteY4" fmla="*/ 2341477 h 4594956"/>
                <a:gd name="connsiteX5" fmla="*/ 3538995 w 5746564"/>
                <a:gd name="connsiteY5" fmla="*/ 3102839 h 4594956"/>
                <a:gd name="connsiteX6" fmla="*/ 1828800 w 5746564"/>
                <a:gd name="connsiteY6" fmla="*/ 3959850 h 4594956"/>
                <a:gd name="connsiteX7" fmla="*/ 3826 w 5746564"/>
                <a:gd name="connsiteY7" fmla="*/ 4594956 h 4594956"/>
                <a:gd name="connsiteX8" fmla="*/ 0 w 5746564"/>
                <a:gd name="connsiteY8" fmla="*/ 0 h 4594956"/>
                <a:gd name="connsiteX0" fmla="*/ 0 w 5803953"/>
                <a:gd name="connsiteY0" fmla="*/ 0 h 4594956"/>
                <a:gd name="connsiteX1" fmla="*/ 1515072 w 5803953"/>
                <a:gd name="connsiteY1" fmla="*/ 202775 h 4594956"/>
                <a:gd name="connsiteX2" fmla="*/ 2961278 w 5803953"/>
                <a:gd name="connsiteY2" fmla="*/ 661888 h 4594956"/>
                <a:gd name="connsiteX3" fmla="*/ 4510785 w 5803953"/>
                <a:gd name="connsiteY3" fmla="*/ 1362035 h 4594956"/>
                <a:gd name="connsiteX4" fmla="*/ 5803953 w 5803953"/>
                <a:gd name="connsiteY4" fmla="*/ 2452429 h 4594956"/>
                <a:gd name="connsiteX5" fmla="*/ 3538995 w 5803953"/>
                <a:gd name="connsiteY5" fmla="*/ 3102839 h 4594956"/>
                <a:gd name="connsiteX6" fmla="*/ 1828800 w 5803953"/>
                <a:gd name="connsiteY6" fmla="*/ 3959850 h 4594956"/>
                <a:gd name="connsiteX7" fmla="*/ 3826 w 5803953"/>
                <a:gd name="connsiteY7" fmla="*/ 4594956 h 4594956"/>
                <a:gd name="connsiteX8" fmla="*/ 0 w 5803953"/>
                <a:gd name="connsiteY8" fmla="*/ 0 h 4594956"/>
                <a:gd name="connsiteX0" fmla="*/ 0 w 5888124"/>
                <a:gd name="connsiteY0" fmla="*/ 0 h 4594956"/>
                <a:gd name="connsiteX1" fmla="*/ 1515072 w 5888124"/>
                <a:gd name="connsiteY1" fmla="*/ 202775 h 4594956"/>
                <a:gd name="connsiteX2" fmla="*/ 2961278 w 5888124"/>
                <a:gd name="connsiteY2" fmla="*/ 661888 h 4594956"/>
                <a:gd name="connsiteX3" fmla="*/ 4510785 w 5888124"/>
                <a:gd name="connsiteY3" fmla="*/ 1362035 h 4594956"/>
                <a:gd name="connsiteX4" fmla="*/ 5888124 w 5888124"/>
                <a:gd name="connsiteY4" fmla="*/ 2777634 h 4594956"/>
                <a:gd name="connsiteX5" fmla="*/ 3538995 w 5888124"/>
                <a:gd name="connsiteY5" fmla="*/ 3102839 h 4594956"/>
                <a:gd name="connsiteX6" fmla="*/ 1828800 w 5888124"/>
                <a:gd name="connsiteY6" fmla="*/ 3959850 h 4594956"/>
                <a:gd name="connsiteX7" fmla="*/ 3826 w 5888124"/>
                <a:gd name="connsiteY7" fmla="*/ 4594956 h 4594956"/>
                <a:gd name="connsiteX8" fmla="*/ 0 w 5888124"/>
                <a:gd name="connsiteY8" fmla="*/ 0 h 4594956"/>
                <a:gd name="connsiteX0" fmla="*/ 0 w 5888124"/>
                <a:gd name="connsiteY0" fmla="*/ 0 h 4594956"/>
                <a:gd name="connsiteX1" fmla="*/ 1515072 w 5888124"/>
                <a:gd name="connsiteY1" fmla="*/ 202775 h 4594956"/>
                <a:gd name="connsiteX2" fmla="*/ 2961278 w 5888124"/>
                <a:gd name="connsiteY2" fmla="*/ 661888 h 4594956"/>
                <a:gd name="connsiteX3" fmla="*/ 4369225 w 5888124"/>
                <a:gd name="connsiteY3" fmla="*/ 1648980 h 4594956"/>
                <a:gd name="connsiteX4" fmla="*/ 5888124 w 5888124"/>
                <a:gd name="connsiteY4" fmla="*/ 2777634 h 4594956"/>
                <a:gd name="connsiteX5" fmla="*/ 3538995 w 5888124"/>
                <a:gd name="connsiteY5" fmla="*/ 3102839 h 4594956"/>
                <a:gd name="connsiteX6" fmla="*/ 1828800 w 5888124"/>
                <a:gd name="connsiteY6" fmla="*/ 3959850 h 4594956"/>
                <a:gd name="connsiteX7" fmla="*/ 3826 w 5888124"/>
                <a:gd name="connsiteY7" fmla="*/ 4594956 h 4594956"/>
                <a:gd name="connsiteX8" fmla="*/ 0 w 5888124"/>
                <a:gd name="connsiteY8" fmla="*/ 0 h 4594956"/>
                <a:gd name="connsiteX0" fmla="*/ 0 w 5888124"/>
                <a:gd name="connsiteY0" fmla="*/ 0 h 4594956"/>
                <a:gd name="connsiteX1" fmla="*/ 1515072 w 5888124"/>
                <a:gd name="connsiteY1" fmla="*/ 202775 h 4594956"/>
                <a:gd name="connsiteX2" fmla="*/ 2961278 w 5888124"/>
                <a:gd name="connsiteY2" fmla="*/ 661888 h 4594956"/>
                <a:gd name="connsiteX3" fmla="*/ 4369225 w 5888124"/>
                <a:gd name="connsiteY3" fmla="*/ 1648980 h 4594956"/>
                <a:gd name="connsiteX4" fmla="*/ 5888124 w 5888124"/>
                <a:gd name="connsiteY4" fmla="*/ 2777634 h 4594956"/>
                <a:gd name="connsiteX5" fmla="*/ 3676729 w 5888124"/>
                <a:gd name="connsiteY5" fmla="*/ 3382133 h 4594956"/>
                <a:gd name="connsiteX6" fmla="*/ 1828800 w 5888124"/>
                <a:gd name="connsiteY6" fmla="*/ 3959850 h 4594956"/>
                <a:gd name="connsiteX7" fmla="*/ 3826 w 5888124"/>
                <a:gd name="connsiteY7" fmla="*/ 4594956 h 4594956"/>
                <a:gd name="connsiteX8" fmla="*/ 0 w 5888124"/>
                <a:gd name="connsiteY8" fmla="*/ 0 h 4594956"/>
                <a:gd name="connsiteX0" fmla="*/ 0 w 5888124"/>
                <a:gd name="connsiteY0" fmla="*/ 431222 h 4391072"/>
                <a:gd name="connsiteX1" fmla="*/ 1515072 w 5888124"/>
                <a:gd name="connsiteY1" fmla="*/ 633997 h 4391072"/>
                <a:gd name="connsiteX2" fmla="*/ 2961278 w 5888124"/>
                <a:gd name="connsiteY2" fmla="*/ 1093110 h 4391072"/>
                <a:gd name="connsiteX3" fmla="*/ 4369225 w 5888124"/>
                <a:gd name="connsiteY3" fmla="*/ 2080202 h 4391072"/>
                <a:gd name="connsiteX4" fmla="*/ 5888124 w 5888124"/>
                <a:gd name="connsiteY4" fmla="*/ 3208856 h 4391072"/>
                <a:gd name="connsiteX5" fmla="*/ 3676729 w 5888124"/>
                <a:gd name="connsiteY5" fmla="*/ 3813355 h 4391072"/>
                <a:gd name="connsiteX6" fmla="*/ 1828800 w 5888124"/>
                <a:gd name="connsiteY6" fmla="*/ 4391072 h 4391072"/>
                <a:gd name="connsiteX7" fmla="*/ 114778 w 5888124"/>
                <a:gd name="connsiteY7" fmla="*/ 442700 h 4391072"/>
                <a:gd name="connsiteX8" fmla="*/ 0 w 5888124"/>
                <a:gd name="connsiteY8" fmla="*/ 431222 h 4391072"/>
                <a:gd name="connsiteX0" fmla="*/ 3826 w 5773346"/>
                <a:gd name="connsiteY0" fmla="*/ 431222 h 4391072"/>
                <a:gd name="connsiteX1" fmla="*/ 1400294 w 5773346"/>
                <a:gd name="connsiteY1" fmla="*/ 633997 h 4391072"/>
                <a:gd name="connsiteX2" fmla="*/ 2846500 w 5773346"/>
                <a:gd name="connsiteY2" fmla="*/ 1093110 h 4391072"/>
                <a:gd name="connsiteX3" fmla="*/ 4254447 w 5773346"/>
                <a:gd name="connsiteY3" fmla="*/ 2080202 h 4391072"/>
                <a:gd name="connsiteX4" fmla="*/ 5773346 w 5773346"/>
                <a:gd name="connsiteY4" fmla="*/ 3208856 h 4391072"/>
                <a:gd name="connsiteX5" fmla="*/ 3561951 w 5773346"/>
                <a:gd name="connsiteY5" fmla="*/ 3813355 h 4391072"/>
                <a:gd name="connsiteX6" fmla="*/ 1714022 w 5773346"/>
                <a:gd name="connsiteY6" fmla="*/ 4391072 h 4391072"/>
                <a:gd name="connsiteX7" fmla="*/ 0 w 5773346"/>
                <a:gd name="connsiteY7" fmla="*/ 442700 h 4391072"/>
                <a:gd name="connsiteX8" fmla="*/ 3826 w 5773346"/>
                <a:gd name="connsiteY8" fmla="*/ 431222 h 4391072"/>
                <a:gd name="connsiteX0" fmla="*/ 3826 w 5773346"/>
                <a:gd name="connsiteY0" fmla="*/ 667415 h 4627265"/>
                <a:gd name="connsiteX1" fmla="*/ 1400294 w 5773346"/>
                <a:gd name="connsiteY1" fmla="*/ 870190 h 4627265"/>
                <a:gd name="connsiteX2" fmla="*/ 2846500 w 5773346"/>
                <a:gd name="connsiteY2" fmla="*/ 1329303 h 4627265"/>
                <a:gd name="connsiteX3" fmla="*/ 4254447 w 5773346"/>
                <a:gd name="connsiteY3" fmla="*/ 2316395 h 4627265"/>
                <a:gd name="connsiteX4" fmla="*/ 5773346 w 5773346"/>
                <a:gd name="connsiteY4" fmla="*/ 3445049 h 4627265"/>
                <a:gd name="connsiteX5" fmla="*/ 3561951 w 5773346"/>
                <a:gd name="connsiteY5" fmla="*/ 4049548 h 4627265"/>
                <a:gd name="connsiteX6" fmla="*/ 1714022 w 5773346"/>
                <a:gd name="connsiteY6" fmla="*/ 4627265 h 4627265"/>
                <a:gd name="connsiteX7" fmla="*/ 0 w 5773346"/>
                <a:gd name="connsiteY7" fmla="*/ 678893 h 4627265"/>
                <a:gd name="connsiteX8" fmla="*/ 3826 w 5773346"/>
                <a:gd name="connsiteY8" fmla="*/ 667415 h 4627265"/>
                <a:gd name="connsiteX0" fmla="*/ 76519 w 5773346"/>
                <a:gd name="connsiteY0" fmla="*/ 636391 h 4638326"/>
                <a:gd name="connsiteX1" fmla="*/ 1400294 w 5773346"/>
                <a:gd name="connsiteY1" fmla="*/ 881251 h 4638326"/>
                <a:gd name="connsiteX2" fmla="*/ 2846500 w 5773346"/>
                <a:gd name="connsiteY2" fmla="*/ 1340364 h 4638326"/>
                <a:gd name="connsiteX3" fmla="*/ 4254447 w 5773346"/>
                <a:gd name="connsiteY3" fmla="*/ 2327456 h 4638326"/>
                <a:gd name="connsiteX4" fmla="*/ 5773346 w 5773346"/>
                <a:gd name="connsiteY4" fmla="*/ 3456110 h 4638326"/>
                <a:gd name="connsiteX5" fmla="*/ 3561951 w 5773346"/>
                <a:gd name="connsiteY5" fmla="*/ 4060609 h 4638326"/>
                <a:gd name="connsiteX6" fmla="*/ 1714022 w 5773346"/>
                <a:gd name="connsiteY6" fmla="*/ 4638326 h 4638326"/>
                <a:gd name="connsiteX7" fmla="*/ 0 w 5773346"/>
                <a:gd name="connsiteY7" fmla="*/ 689954 h 4638326"/>
                <a:gd name="connsiteX8" fmla="*/ 76519 w 5773346"/>
                <a:gd name="connsiteY8" fmla="*/ 636391 h 4638326"/>
                <a:gd name="connsiteX0" fmla="*/ 198470 w 5895297"/>
                <a:gd name="connsiteY0" fmla="*/ 654987 h 4656922"/>
                <a:gd name="connsiteX1" fmla="*/ 1522245 w 5895297"/>
                <a:gd name="connsiteY1" fmla="*/ 899847 h 4656922"/>
                <a:gd name="connsiteX2" fmla="*/ 2968451 w 5895297"/>
                <a:gd name="connsiteY2" fmla="*/ 1358960 h 4656922"/>
                <a:gd name="connsiteX3" fmla="*/ 4376398 w 5895297"/>
                <a:gd name="connsiteY3" fmla="*/ 2346052 h 4656922"/>
                <a:gd name="connsiteX4" fmla="*/ 5895297 w 5895297"/>
                <a:gd name="connsiteY4" fmla="*/ 3474706 h 4656922"/>
                <a:gd name="connsiteX5" fmla="*/ 3683902 w 5895297"/>
                <a:gd name="connsiteY5" fmla="*/ 4079205 h 4656922"/>
                <a:gd name="connsiteX6" fmla="*/ 1835973 w 5895297"/>
                <a:gd name="connsiteY6" fmla="*/ 4656922 h 4656922"/>
                <a:gd name="connsiteX7" fmla="*/ 121951 w 5895297"/>
                <a:gd name="connsiteY7" fmla="*/ 708550 h 4656922"/>
                <a:gd name="connsiteX8" fmla="*/ 149369 w 5895297"/>
                <a:gd name="connsiteY8" fmla="*/ 114 h 4656922"/>
                <a:gd name="connsiteX9" fmla="*/ 198470 w 5895297"/>
                <a:gd name="connsiteY9" fmla="*/ 654987 h 4656922"/>
                <a:gd name="connsiteX0" fmla="*/ 581064 w 5895297"/>
                <a:gd name="connsiteY0" fmla="*/ 360536 h 4657069"/>
                <a:gd name="connsiteX1" fmla="*/ 1522245 w 5895297"/>
                <a:gd name="connsiteY1" fmla="*/ 899994 h 4657069"/>
                <a:gd name="connsiteX2" fmla="*/ 2968451 w 5895297"/>
                <a:gd name="connsiteY2" fmla="*/ 1359107 h 4657069"/>
                <a:gd name="connsiteX3" fmla="*/ 4376398 w 5895297"/>
                <a:gd name="connsiteY3" fmla="*/ 2346199 h 4657069"/>
                <a:gd name="connsiteX4" fmla="*/ 5895297 w 5895297"/>
                <a:gd name="connsiteY4" fmla="*/ 3474853 h 4657069"/>
                <a:gd name="connsiteX5" fmla="*/ 3683902 w 5895297"/>
                <a:gd name="connsiteY5" fmla="*/ 4079352 h 4657069"/>
                <a:gd name="connsiteX6" fmla="*/ 1835973 w 5895297"/>
                <a:gd name="connsiteY6" fmla="*/ 4657069 h 4657069"/>
                <a:gd name="connsiteX7" fmla="*/ 121951 w 5895297"/>
                <a:gd name="connsiteY7" fmla="*/ 708697 h 4657069"/>
                <a:gd name="connsiteX8" fmla="*/ 149369 w 5895297"/>
                <a:gd name="connsiteY8" fmla="*/ 261 h 4657069"/>
                <a:gd name="connsiteX9" fmla="*/ 581064 w 5895297"/>
                <a:gd name="connsiteY9" fmla="*/ 360536 h 4657069"/>
                <a:gd name="connsiteX0" fmla="*/ 554806 w 5869039"/>
                <a:gd name="connsiteY0" fmla="*/ 28185 h 4324718"/>
                <a:gd name="connsiteX1" fmla="*/ 1495987 w 5869039"/>
                <a:gd name="connsiteY1" fmla="*/ 567643 h 4324718"/>
                <a:gd name="connsiteX2" fmla="*/ 2942193 w 5869039"/>
                <a:gd name="connsiteY2" fmla="*/ 1026756 h 4324718"/>
                <a:gd name="connsiteX3" fmla="*/ 4350140 w 5869039"/>
                <a:gd name="connsiteY3" fmla="*/ 2013848 h 4324718"/>
                <a:gd name="connsiteX4" fmla="*/ 5869039 w 5869039"/>
                <a:gd name="connsiteY4" fmla="*/ 3142502 h 4324718"/>
                <a:gd name="connsiteX5" fmla="*/ 3657644 w 5869039"/>
                <a:gd name="connsiteY5" fmla="*/ 3747001 h 4324718"/>
                <a:gd name="connsiteX6" fmla="*/ 1809715 w 5869039"/>
                <a:gd name="connsiteY6" fmla="*/ 4324718 h 4324718"/>
                <a:gd name="connsiteX7" fmla="*/ 95693 w 5869039"/>
                <a:gd name="connsiteY7" fmla="*/ 376346 h 4324718"/>
                <a:gd name="connsiteX8" fmla="*/ 260845 w 5869039"/>
                <a:gd name="connsiteY8" fmla="*/ 368057 h 4324718"/>
                <a:gd name="connsiteX9" fmla="*/ 554806 w 5869039"/>
                <a:gd name="connsiteY9" fmla="*/ 28185 h 4324718"/>
                <a:gd name="connsiteX0" fmla="*/ 1128697 w 5869039"/>
                <a:gd name="connsiteY0" fmla="*/ 382240 h 4292353"/>
                <a:gd name="connsiteX1" fmla="*/ 1495987 w 5869039"/>
                <a:gd name="connsiteY1" fmla="*/ 535278 h 4292353"/>
                <a:gd name="connsiteX2" fmla="*/ 2942193 w 5869039"/>
                <a:gd name="connsiteY2" fmla="*/ 994391 h 4292353"/>
                <a:gd name="connsiteX3" fmla="*/ 4350140 w 5869039"/>
                <a:gd name="connsiteY3" fmla="*/ 1981483 h 4292353"/>
                <a:gd name="connsiteX4" fmla="*/ 5869039 w 5869039"/>
                <a:gd name="connsiteY4" fmla="*/ 3110137 h 4292353"/>
                <a:gd name="connsiteX5" fmla="*/ 3657644 w 5869039"/>
                <a:gd name="connsiteY5" fmla="*/ 3714636 h 4292353"/>
                <a:gd name="connsiteX6" fmla="*/ 1809715 w 5869039"/>
                <a:gd name="connsiteY6" fmla="*/ 4292353 h 4292353"/>
                <a:gd name="connsiteX7" fmla="*/ 95693 w 5869039"/>
                <a:gd name="connsiteY7" fmla="*/ 343981 h 4292353"/>
                <a:gd name="connsiteX8" fmla="*/ 260845 w 5869039"/>
                <a:gd name="connsiteY8" fmla="*/ 335692 h 4292353"/>
                <a:gd name="connsiteX9" fmla="*/ 1128697 w 5869039"/>
                <a:gd name="connsiteY9" fmla="*/ 382240 h 4292353"/>
                <a:gd name="connsiteX0" fmla="*/ 1128697 w 5869039"/>
                <a:gd name="connsiteY0" fmla="*/ 382240 h 4292353"/>
                <a:gd name="connsiteX1" fmla="*/ 1495987 w 5869039"/>
                <a:gd name="connsiteY1" fmla="*/ 535278 h 4292353"/>
                <a:gd name="connsiteX2" fmla="*/ 2942193 w 5869039"/>
                <a:gd name="connsiteY2" fmla="*/ 994391 h 4292353"/>
                <a:gd name="connsiteX3" fmla="*/ 4350140 w 5869039"/>
                <a:gd name="connsiteY3" fmla="*/ 1981483 h 4292353"/>
                <a:gd name="connsiteX4" fmla="*/ 5869039 w 5869039"/>
                <a:gd name="connsiteY4" fmla="*/ 3110137 h 4292353"/>
                <a:gd name="connsiteX5" fmla="*/ 3657644 w 5869039"/>
                <a:gd name="connsiteY5" fmla="*/ 3714636 h 4292353"/>
                <a:gd name="connsiteX6" fmla="*/ 1809715 w 5869039"/>
                <a:gd name="connsiteY6" fmla="*/ 4292353 h 4292353"/>
                <a:gd name="connsiteX7" fmla="*/ 95693 w 5869039"/>
                <a:gd name="connsiteY7" fmla="*/ 343981 h 4292353"/>
                <a:gd name="connsiteX8" fmla="*/ 260845 w 5869039"/>
                <a:gd name="connsiteY8" fmla="*/ 335692 h 4292353"/>
                <a:gd name="connsiteX9" fmla="*/ 1128697 w 5869039"/>
                <a:gd name="connsiteY9" fmla="*/ 382240 h 4292353"/>
                <a:gd name="connsiteX0" fmla="*/ 1033004 w 5773346"/>
                <a:gd name="connsiteY0" fmla="*/ 47883 h 3957996"/>
                <a:gd name="connsiteX1" fmla="*/ 1400294 w 5773346"/>
                <a:gd name="connsiteY1" fmla="*/ 200921 h 3957996"/>
                <a:gd name="connsiteX2" fmla="*/ 2846500 w 5773346"/>
                <a:gd name="connsiteY2" fmla="*/ 660034 h 3957996"/>
                <a:gd name="connsiteX3" fmla="*/ 4254447 w 5773346"/>
                <a:gd name="connsiteY3" fmla="*/ 1647126 h 3957996"/>
                <a:gd name="connsiteX4" fmla="*/ 5773346 w 5773346"/>
                <a:gd name="connsiteY4" fmla="*/ 2775780 h 3957996"/>
                <a:gd name="connsiteX5" fmla="*/ 3561951 w 5773346"/>
                <a:gd name="connsiteY5" fmla="*/ 3380279 h 3957996"/>
                <a:gd name="connsiteX6" fmla="*/ 1714022 w 5773346"/>
                <a:gd name="connsiteY6" fmla="*/ 3957996 h 3957996"/>
                <a:gd name="connsiteX7" fmla="*/ 0 w 5773346"/>
                <a:gd name="connsiteY7" fmla="*/ 9624 h 3957996"/>
                <a:gd name="connsiteX8" fmla="*/ 165152 w 5773346"/>
                <a:gd name="connsiteY8" fmla="*/ 1335 h 3957996"/>
                <a:gd name="connsiteX9" fmla="*/ 1033004 w 5773346"/>
                <a:gd name="connsiteY9" fmla="*/ 47883 h 3957996"/>
                <a:gd name="connsiteX0" fmla="*/ 1033004 w 5773346"/>
                <a:gd name="connsiteY0" fmla="*/ 47883 h 3380279"/>
                <a:gd name="connsiteX1" fmla="*/ 1400294 w 5773346"/>
                <a:gd name="connsiteY1" fmla="*/ 200921 h 3380279"/>
                <a:gd name="connsiteX2" fmla="*/ 2846500 w 5773346"/>
                <a:gd name="connsiteY2" fmla="*/ 660034 h 3380279"/>
                <a:gd name="connsiteX3" fmla="*/ 4254447 w 5773346"/>
                <a:gd name="connsiteY3" fmla="*/ 1647126 h 3380279"/>
                <a:gd name="connsiteX4" fmla="*/ 5773346 w 5773346"/>
                <a:gd name="connsiteY4" fmla="*/ 2775780 h 3380279"/>
                <a:gd name="connsiteX5" fmla="*/ 3561951 w 5773346"/>
                <a:gd name="connsiteY5" fmla="*/ 3380279 h 3380279"/>
                <a:gd name="connsiteX6" fmla="*/ 2085138 w 5773346"/>
                <a:gd name="connsiteY6" fmla="*/ 3380279 h 3380279"/>
                <a:gd name="connsiteX7" fmla="*/ 0 w 5773346"/>
                <a:gd name="connsiteY7" fmla="*/ 9624 h 3380279"/>
                <a:gd name="connsiteX8" fmla="*/ 165152 w 5773346"/>
                <a:gd name="connsiteY8" fmla="*/ 1335 h 3380279"/>
                <a:gd name="connsiteX9" fmla="*/ 1033004 w 5773346"/>
                <a:gd name="connsiteY9" fmla="*/ 47883 h 3380279"/>
                <a:gd name="connsiteX0" fmla="*/ 1033004 w 6263066"/>
                <a:gd name="connsiteY0" fmla="*/ 47883 h 3380279"/>
                <a:gd name="connsiteX1" fmla="*/ 1400294 w 6263066"/>
                <a:gd name="connsiteY1" fmla="*/ 200921 h 3380279"/>
                <a:gd name="connsiteX2" fmla="*/ 2846500 w 6263066"/>
                <a:gd name="connsiteY2" fmla="*/ 660034 h 3380279"/>
                <a:gd name="connsiteX3" fmla="*/ 4254447 w 6263066"/>
                <a:gd name="connsiteY3" fmla="*/ 1647126 h 3380279"/>
                <a:gd name="connsiteX4" fmla="*/ 6263066 w 6263066"/>
                <a:gd name="connsiteY4" fmla="*/ 3372627 h 3380279"/>
                <a:gd name="connsiteX5" fmla="*/ 3561951 w 6263066"/>
                <a:gd name="connsiteY5" fmla="*/ 3380279 h 3380279"/>
                <a:gd name="connsiteX6" fmla="*/ 2085138 w 6263066"/>
                <a:gd name="connsiteY6" fmla="*/ 3380279 h 3380279"/>
                <a:gd name="connsiteX7" fmla="*/ 0 w 6263066"/>
                <a:gd name="connsiteY7" fmla="*/ 9624 h 3380279"/>
                <a:gd name="connsiteX8" fmla="*/ 165152 w 6263066"/>
                <a:gd name="connsiteY8" fmla="*/ 1335 h 3380279"/>
                <a:gd name="connsiteX9" fmla="*/ 1033004 w 6263066"/>
                <a:gd name="connsiteY9" fmla="*/ 47883 h 3380279"/>
                <a:gd name="connsiteX0" fmla="*/ 1033004 w 7139207"/>
                <a:gd name="connsiteY0" fmla="*/ 47883 h 3380279"/>
                <a:gd name="connsiteX1" fmla="*/ 1400294 w 7139207"/>
                <a:gd name="connsiteY1" fmla="*/ 200921 h 3380279"/>
                <a:gd name="connsiteX2" fmla="*/ 2846500 w 7139207"/>
                <a:gd name="connsiteY2" fmla="*/ 660034 h 3380279"/>
                <a:gd name="connsiteX3" fmla="*/ 4254447 w 7139207"/>
                <a:gd name="connsiteY3" fmla="*/ 1647126 h 3380279"/>
                <a:gd name="connsiteX4" fmla="*/ 7139207 w 7139207"/>
                <a:gd name="connsiteY4" fmla="*/ 3376453 h 3380279"/>
                <a:gd name="connsiteX5" fmla="*/ 3561951 w 7139207"/>
                <a:gd name="connsiteY5" fmla="*/ 3380279 h 3380279"/>
                <a:gd name="connsiteX6" fmla="*/ 2085138 w 7139207"/>
                <a:gd name="connsiteY6" fmla="*/ 3380279 h 3380279"/>
                <a:gd name="connsiteX7" fmla="*/ 0 w 7139207"/>
                <a:gd name="connsiteY7" fmla="*/ 9624 h 3380279"/>
                <a:gd name="connsiteX8" fmla="*/ 165152 w 7139207"/>
                <a:gd name="connsiteY8" fmla="*/ 1335 h 3380279"/>
                <a:gd name="connsiteX9" fmla="*/ 1033004 w 7139207"/>
                <a:gd name="connsiteY9" fmla="*/ 47883 h 3380279"/>
                <a:gd name="connsiteX0" fmla="*/ 1033004 w 7139207"/>
                <a:gd name="connsiteY0" fmla="*/ 47883 h 3380279"/>
                <a:gd name="connsiteX1" fmla="*/ 1400294 w 7139207"/>
                <a:gd name="connsiteY1" fmla="*/ 200921 h 3380279"/>
                <a:gd name="connsiteX2" fmla="*/ 2846500 w 7139207"/>
                <a:gd name="connsiteY2" fmla="*/ 660034 h 3380279"/>
                <a:gd name="connsiteX3" fmla="*/ 6802524 w 7139207"/>
                <a:gd name="connsiteY3" fmla="*/ 1589737 h 3380279"/>
                <a:gd name="connsiteX4" fmla="*/ 7139207 w 7139207"/>
                <a:gd name="connsiteY4" fmla="*/ 3376453 h 3380279"/>
                <a:gd name="connsiteX5" fmla="*/ 3561951 w 7139207"/>
                <a:gd name="connsiteY5" fmla="*/ 3380279 h 3380279"/>
                <a:gd name="connsiteX6" fmla="*/ 2085138 w 7139207"/>
                <a:gd name="connsiteY6" fmla="*/ 3380279 h 3380279"/>
                <a:gd name="connsiteX7" fmla="*/ 0 w 7139207"/>
                <a:gd name="connsiteY7" fmla="*/ 9624 h 3380279"/>
                <a:gd name="connsiteX8" fmla="*/ 165152 w 7139207"/>
                <a:gd name="connsiteY8" fmla="*/ 1335 h 3380279"/>
                <a:gd name="connsiteX9" fmla="*/ 1033004 w 7139207"/>
                <a:gd name="connsiteY9" fmla="*/ 47883 h 3380279"/>
                <a:gd name="connsiteX0" fmla="*/ 1033004 w 7149440"/>
                <a:gd name="connsiteY0" fmla="*/ 47883 h 3380279"/>
                <a:gd name="connsiteX1" fmla="*/ 1400294 w 7149440"/>
                <a:gd name="connsiteY1" fmla="*/ 200921 h 3380279"/>
                <a:gd name="connsiteX2" fmla="*/ 2846500 w 7149440"/>
                <a:gd name="connsiteY2" fmla="*/ 660034 h 3380279"/>
                <a:gd name="connsiteX3" fmla="*/ 6802524 w 7149440"/>
                <a:gd name="connsiteY3" fmla="*/ 1589737 h 3380279"/>
                <a:gd name="connsiteX4" fmla="*/ 7139207 w 7149440"/>
                <a:gd name="connsiteY4" fmla="*/ 3376453 h 3380279"/>
                <a:gd name="connsiteX5" fmla="*/ 3561951 w 7149440"/>
                <a:gd name="connsiteY5" fmla="*/ 3380279 h 3380279"/>
                <a:gd name="connsiteX6" fmla="*/ 2085138 w 7149440"/>
                <a:gd name="connsiteY6" fmla="*/ 3380279 h 3380279"/>
                <a:gd name="connsiteX7" fmla="*/ 0 w 7149440"/>
                <a:gd name="connsiteY7" fmla="*/ 9624 h 3380279"/>
                <a:gd name="connsiteX8" fmla="*/ 165152 w 7149440"/>
                <a:gd name="connsiteY8" fmla="*/ 1335 h 3380279"/>
                <a:gd name="connsiteX9" fmla="*/ 1033004 w 7149440"/>
                <a:gd name="connsiteY9" fmla="*/ 47883 h 3380279"/>
                <a:gd name="connsiteX0" fmla="*/ 1033004 w 7154538"/>
                <a:gd name="connsiteY0" fmla="*/ 47883 h 3380279"/>
                <a:gd name="connsiteX1" fmla="*/ 1400294 w 7154538"/>
                <a:gd name="connsiteY1" fmla="*/ 200921 h 3380279"/>
                <a:gd name="connsiteX2" fmla="*/ 2846500 w 7154538"/>
                <a:gd name="connsiteY2" fmla="*/ 660034 h 3380279"/>
                <a:gd name="connsiteX3" fmla="*/ 6802524 w 7154538"/>
                <a:gd name="connsiteY3" fmla="*/ 1589737 h 3380279"/>
                <a:gd name="connsiteX4" fmla="*/ 7139207 w 7154538"/>
                <a:gd name="connsiteY4" fmla="*/ 3376453 h 3380279"/>
                <a:gd name="connsiteX5" fmla="*/ 3561951 w 7154538"/>
                <a:gd name="connsiteY5" fmla="*/ 3380279 h 3380279"/>
                <a:gd name="connsiteX6" fmla="*/ 2085138 w 7154538"/>
                <a:gd name="connsiteY6" fmla="*/ 3380279 h 3380279"/>
                <a:gd name="connsiteX7" fmla="*/ 0 w 7154538"/>
                <a:gd name="connsiteY7" fmla="*/ 9624 h 3380279"/>
                <a:gd name="connsiteX8" fmla="*/ 165152 w 7154538"/>
                <a:gd name="connsiteY8" fmla="*/ 1335 h 3380279"/>
                <a:gd name="connsiteX9" fmla="*/ 1033004 w 7154538"/>
                <a:gd name="connsiteY9" fmla="*/ 47883 h 3380279"/>
                <a:gd name="connsiteX0" fmla="*/ 1033004 w 7268823"/>
                <a:gd name="connsiteY0" fmla="*/ 47883 h 3380279"/>
                <a:gd name="connsiteX1" fmla="*/ 1400294 w 7268823"/>
                <a:gd name="connsiteY1" fmla="*/ 200921 h 3380279"/>
                <a:gd name="connsiteX2" fmla="*/ 2846500 w 7268823"/>
                <a:gd name="connsiteY2" fmla="*/ 660034 h 3380279"/>
                <a:gd name="connsiteX3" fmla="*/ 6802524 w 7268823"/>
                <a:gd name="connsiteY3" fmla="*/ 1589737 h 3380279"/>
                <a:gd name="connsiteX4" fmla="*/ 7139207 w 7268823"/>
                <a:gd name="connsiteY4" fmla="*/ 3376453 h 3380279"/>
                <a:gd name="connsiteX5" fmla="*/ 3561951 w 7268823"/>
                <a:gd name="connsiteY5" fmla="*/ 3380279 h 3380279"/>
                <a:gd name="connsiteX6" fmla="*/ 2085138 w 7268823"/>
                <a:gd name="connsiteY6" fmla="*/ 3380279 h 3380279"/>
                <a:gd name="connsiteX7" fmla="*/ 0 w 7268823"/>
                <a:gd name="connsiteY7" fmla="*/ 9624 h 3380279"/>
                <a:gd name="connsiteX8" fmla="*/ 165152 w 7268823"/>
                <a:gd name="connsiteY8" fmla="*/ 1335 h 3380279"/>
                <a:gd name="connsiteX9" fmla="*/ 1033004 w 7268823"/>
                <a:gd name="connsiteY9" fmla="*/ 47883 h 3380279"/>
                <a:gd name="connsiteX0" fmla="*/ 1033004 w 7472380"/>
                <a:gd name="connsiteY0" fmla="*/ 47883 h 3380279"/>
                <a:gd name="connsiteX1" fmla="*/ 1400294 w 7472380"/>
                <a:gd name="connsiteY1" fmla="*/ 200921 h 3380279"/>
                <a:gd name="connsiteX2" fmla="*/ 2846500 w 7472380"/>
                <a:gd name="connsiteY2" fmla="*/ 660034 h 3380279"/>
                <a:gd name="connsiteX3" fmla="*/ 7112425 w 7472380"/>
                <a:gd name="connsiteY3" fmla="*/ 1601215 h 3380279"/>
                <a:gd name="connsiteX4" fmla="*/ 7139207 w 7472380"/>
                <a:gd name="connsiteY4" fmla="*/ 3376453 h 3380279"/>
                <a:gd name="connsiteX5" fmla="*/ 3561951 w 7472380"/>
                <a:gd name="connsiteY5" fmla="*/ 3380279 h 3380279"/>
                <a:gd name="connsiteX6" fmla="*/ 2085138 w 7472380"/>
                <a:gd name="connsiteY6" fmla="*/ 3380279 h 3380279"/>
                <a:gd name="connsiteX7" fmla="*/ 0 w 7472380"/>
                <a:gd name="connsiteY7" fmla="*/ 9624 h 3380279"/>
                <a:gd name="connsiteX8" fmla="*/ 165152 w 7472380"/>
                <a:gd name="connsiteY8" fmla="*/ 1335 h 3380279"/>
                <a:gd name="connsiteX9" fmla="*/ 1033004 w 7472380"/>
                <a:gd name="connsiteY9" fmla="*/ 47883 h 3380279"/>
                <a:gd name="connsiteX0" fmla="*/ 1033004 w 7139207"/>
                <a:gd name="connsiteY0" fmla="*/ 47883 h 3380279"/>
                <a:gd name="connsiteX1" fmla="*/ 1400294 w 7139207"/>
                <a:gd name="connsiteY1" fmla="*/ 200921 h 3380279"/>
                <a:gd name="connsiteX2" fmla="*/ 2846500 w 7139207"/>
                <a:gd name="connsiteY2" fmla="*/ 660034 h 3380279"/>
                <a:gd name="connsiteX3" fmla="*/ 7112425 w 7139207"/>
                <a:gd name="connsiteY3" fmla="*/ 1601215 h 3380279"/>
                <a:gd name="connsiteX4" fmla="*/ 7139207 w 7139207"/>
                <a:gd name="connsiteY4" fmla="*/ 3376453 h 3380279"/>
                <a:gd name="connsiteX5" fmla="*/ 3561951 w 7139207"/>
                <a:gd name="connsiteY5" fmla="*/ 3380279 h 3380279"/>
                <a:gd name="connsiteX6" fmla="*/ 2085138 w 7139207"/>
                <a:gd name="connsiteY6" fmla="*/ 3380279 h 3380279"/>
                <a:gd name="connsiteX7" fmla="*/ 0 w 7139207"/>
                <a:gd name="connsiteY7" fmla="*/ 9624 h 3380279"/>
                <a:gd name="connsiteX8" fmla="*/ 165152 w 7139207"/>
                <a:gd name="connsiteY8" fmla="*/ 1335 h 3380279"/>
                <a:gd name="connsiteX9" fmla="*/ 1033004 w 7139207"/>
                <a:gd name="connsiteY9" fmla="*/ 47883 h 3380279"/>
                <a:gd name="connsiteX0" fmla="*/ 1033004 w 7139207"/>
                <a:gd name="connsiteY0" fmla="*/ 38259 h 3370655"/>
                <a:gd name="connsiteX1" fmla="*/ 1400294 w 7139207"/>
                <a:gd name="connsiteY1" fmla="*/ 191297 h 3370655"/>
                <a:gd name="connsiteX2" fmla="*/ 2846500 w 7139207"/>
                <a:gd name="connsiteY2" fmla="*/ 650410 h 3370655"/>
                <a:gd name="connsiteX3" fmla="*/ 7112425 w 7139207"/>
                <a:gd name="connsiteY3" fmla="*/ 1591591 h 3370655"/>
                <a:gd name="connsiteX4" fmla="*/ 7139207 w 7139207"/>
                <a:gd name="connsiteY4" fmla="*/ 3366829 h 3370655"/>
                <a:gd name="connsiteX5" fmla="*/ 3561951 w 7139207"/>
                <a:gd name="connsiteY5" fmla="*/ 3370655 h 3370655"/>
                <a:gd name="connsiteX6" fmla="*/ 2085138 w 7139207"/>
                <a:gd name="connsiteY6" fmla="*/ 3370655 h 3370655"/>
                <a:gd name="connsiteX7" fmla="*/ 0 w 7139207"/>
                <a:gd name="connsiteY7" fmla="*/ 0 h 3370655"/>
                <a:gd name="connsiteX8" fmla="*/ 165152 w 7139207"/>
                <a:gd name="connsiteY8" fmla="*/ 18492 h 3370655"/>
                <a:gd name="connsiteX9" fmla="*/ 1033004 w 7139207"/>
                <a:gd name="connsiteY9" fmla="*/ 38259 h 3370655"/>
                <a:gd name="connsiteX0" fmla="*/ 1021526 w 7139207"/>
                <a:gd name="connsiteY0" fmla="*/ 141559 h 3370655"/>
                <a:gd name="connsiteX1" fmla="*/ 1400294 w 7139207"/>
                <a:gd name="connsiteY1" fmla="*/ 191297 h 3370655"/>
                <a:gd name="connsiteX2" fmla="*/ 2846500 w 7139207"/>
                <a:gd name="connsiteY2" fmla="*/ 650410 h 3370655"/>
                <a:gd name="connsiteX3" fmla="*/ 7112425 w 7139207"/>
                <a:gd name="connsiteY3" fmla="*/ 1591591 h 3370655"/>
                <a:gd name="connsiteX4" fmla="*/ 7139207 w 7139207"/>
                <a:gd name="connsiteY4" fmla="*/ 3366829 h 3370655"/>
                <a:gd name="connsiteX5" fmla="*/ 3561951 w 7139207"/>
                <a:gd name="connsiteY5" fmla="*/ 3370655 h 3370655"/>
                <a:gd name="connsiteX6" fmla="*/ 2085138 w 7139207"/>
                <a:gd name="connsiteY6" fmla="*/ 3370655 h 3370655"/>
                <a:gd name="connsiteX7" fmla="*/ 0 w 7139207"/>
                <a:gd name="connsiteY7" fmla="*/ 0 h 3370655"/>
                <a:gd name="connsiteX8" fmla="*/ 165152 w 7139207"/>
                <a:gd name="connsiteY8" fmla="*/ 18492 h 3370655"/>
                <a:gd name="connsiteX9" fmla="*/ 1021526 w 7139207"/>
                <a:gd name="connsiteY9" fmla="*/ 141559 h 3370655"/>
                <a:gd name="connsiteX0" fmla="*/ 1021526 w 7139207"/>
                <a:gd name="connsiteY0" fmla="*/ 141559 h 3370655"/>
                <a:gd name="connsiteX1" fmla="*/ 1400294 w 7139207"/>
                <a:gd name="connsiteY1" fmla="*/ 191297 h 3370655"/>
                <a:gd name="connsiteX2" fmla="*/ 2846500 w 7139207"/>
                <a:gd name="connsiteY2" fmla="*/ 650410 h 3370655"/>
                <a:gd name="connsiteX3" fmla="*/ 7112425 w 7139207"/>
                <a:gd name="connsiteY3" fmla="*/ 1591591 h 3370655"/>
                <a:gd name="connsiteX4" fmla="*/ 7139207 w 7139207"/>
                <a:gd name="connsiteY4" fmla="*/ 3366829 h 3370655"/>
                <a:gd name="connsiteX5" fmla="*/ 3561951 w 7139207"/>
                <a:gd name="connsiteY5" fmla="*/ 3370655 h 3370655"/>
                <a:gd name="connsiteX6" fmla="*/ 2085138 w 7139207"/>
                <a:gd name="connsiteY6" fmla="*/ 3370655 h 3370655"/>
                <a:gd name="connsiteX7" fmla="*/ 0 w 7139207"/>
                <a:gd name="connsiteY7" fmla="*/ 0 h 3370655"/>
                <a:gd name="connsiteX8" fmla="*/ 165152 w 7139207"/>
                <a:gd name="connsiteY8" fmla="*/ 18492 h 3370655"/>
                <a:gd name="connsiteX9" fmla="*/ 1021526 w 7139207"/>
                <a:gd name="connsiteY9" fmla="*/ 141559 h 3370655"/>
                <a:gd name="connsiteX0" fmla="*/ 1021526 w 7139207"/>
                <a:gd name="connsiteY0" fmla="*/ 141559 h 3370655"/>
                <a:gd name="connsiteX1" fmla="*/ 1400294 w 7139207"/>
                <a:gd name="connsiteY1" fmla="*/ 191297 h 3370655"/>
                <a:gd name="connsiteX2" fmla="*/ 2846500 w 7139207"/>
                <a:gd name="connsiteY2" fmla="*/ 650410 h 3370655"/>
                <a:gd name="connsiteX3" fmla="*/ 7123927 w 7139207"/>
                <a:gd name="connsiteY3" fmla="*/ 1614547 h 3370655"/>
                <a:gd name="connsiteX4" fmla="*/ 7139207 w 7139207"/>
                <a:gd name="connsiteY4" fmla="*/ 3366829 h 3370655"/>
                <a:gd name="connsiteX5" fmla="*/ 3561951 w 7139207"/>
                <a:gd name="connsiteY5" fmla="*/ 3370655 h 3370655"/>
                <a:gd name="connsiteX6" fmla="*/ 2085138 w 7139207"/>
                <a:gd name="connsiteY6" fmla="*/ 3370655 h 3370655"/>
                <a:gd name="connsiteX7" fmla="*/ 0 w 7139207"/>
                <a:gd name="connsiteY7" fmla="*/ 0 h 3370655"/>
                <a:gd name="connsiteX8" fmla="*/ 165152 w 7139207"/>
                <a:gd name="connsiteY8" fmla="*/ 18492 h 3370655"/>
                <a:gd name="connsiteX9" fmla="*/ 1021526 w 7139207"/>
                <a:gd name="connsiteY9" fmla="*/ 141559 h 3370655"/>
                <a:gd name="connsiteX0" fmla="*/ 1021526 w 7155766"/>
                <a:gd name="connsiteY0" fmla="*/ 141559 h 3370655"/>
                <a:gd name="connsiteX1" fmla="*/ 1400294 w 7155766"/>
                <a:gd name="connsiteY1" fmla="*/ 191297 h 3370655"/>
                <a:gd name="connsiteX2" fmla="*/ 6734167 w 7155766"/>
                <a:gd name="connsiteY2" fmla="*/ 1128653 h 3370655"/>
                <a:gd name="connsiteX3" fmla="*/ 7123927 w 7155766"/>
                <a:gd name="connsiteY3" fmla="*/ 1614547 h 3370655"/>
                <a:gd name="connsiteX4" fmla="*/ 7139207 w 7155766"/>
                <a:gd name="connsiteY4" fmla="*/ 3366829 h 3370655"/>
                <a:gd name="connsiteX5" fmla="*/ 3561951 w 7155766"/>
                <a:gd name="connsiteY5" fmla="*/ 3370655 h 3370655"/>
                <a:gd name="connsiteX6" fmla="*/ 2085138 w 7155766"/>
                <a:gd name="connsiteY6" fmla="*/ 3370655 h 3370655"/>
                <a:gd name="connsiteX7" fmla="*/ 0 w 7155766"/>
                <a:gd name="connsiteY7" fmla="*/ 0 h 3370655"/>
                <a:gd name="connsiteX8" fmla="*/ 165152 w 7155766"/>
                <a:gd name="connsiteY8" fmla="*/ 18492 h 3370655"/>
                <a:gd name="connsiteX9" fmla="*/ 1021526 w 7155766"/>
                <a:gd name="connsiteY9" fmla="*/ 141559 h 3370655"/>
                <a:gd name="connsiteX0" fmla="*/ 1021526 w 7155766"/>
                <a:gd name="connsiteY0" fmla="*/ 141559 h 3370655"/>
                <a:gd name="connsiteX1" fmla="*/ 1400294 w 7155766"/>
                <a:gd name="connsiteY1" fmla="*/ 191297 h 3370655"/>
                <a:gd name="connsiteX2" fmla="*/ 6734167 w 7155766"/>
                <a:gd name="connsiteY2" fmla="*/ 1128653 h 3370655"/>
                <a:gd name="connsiteX3" fmla="*/ 7123927 w 7155766"/>
                <a:gd name="connsiteY3" fmla="*/ 1614547 h 3370655"/>
                <a:gd name="connsiteX4" fmla="*/ 7139207 w 7155766"/>
                <a:gd name="connsiteY4" fmla="*/ 3366829 h 3370655"/>
                <a:gd name="connsiteX5" fmla="*/ 3561951 w 7155766"/>
                <a:gd name="connsiteY5" fmla="*/ 3370655 h 3370655"/>
                <a:gd name="connsiteX6" fmla="*/ 2085138 w 7155766"/>
                <a:gd name="connsiteY6" fmla="*/ 3370655 h 3370655"/>
                <a:gd name="connsiteX7" fmla="*/ 0 w 7155766"/>
                <a:gd name="connsiteY7" fmla="*/ 0 h 3370655"/>
                <a:gd name="connsiteX8" fmla="*/ 165152 w 7155766"/>
                <a:gd name="connsiteY8" fmla="*/ 18492 h 3370655"/>
                <a:gd name="connsiteX9" fmla="*/ 1021526 w 7155766"/>
                <a:gd name="connsiteY9" fmla="*/ 141559 h 3370655"/>
                <a:gd name="connsiteX0" fmla="*/ 1021526 w 7155766"/>
                <a:gd name="connsiteY0" fmla="*/ 141559 h 3370655"/>
                <a:gd name="connsiteX1" fmla="*/ 1365787 w 7155766"/>
                <a:gd name="connsiteY1" fmla="*/ 359639 h 3370655"/>
                <a:gd name="connsiteX2" fmla="*/ 6734167 w 7155766"/>
                <a:gd name="connsiteY2" fmla="*/ 1128653 h 3370655"/>
                <a:gd name="connsiteX3" fmla="*/ 7123927 w 7155766"/>
                <a:gd name="connsiteY3" fmla="*/ 1614547 h 3370655"/>
                <a:gd name="connsiteX4" fmla="*/ 7139207 w 7155766"/>
                <a:gd name="connsiteY4" fmla="*/ 3366829 h 3370655"/>
                <a:gd name="connsiteX5" fmla="*/ 3561951 w 7155766"/>
                <a:gd name="connsiteY5" fmla="*/ 3370655 h 3370655"/>
                <a:gd name="connsiteX6" fmla="*/ 2085138 w 7155766"/>
                <a:gd name="connsiteY6" fmla="*/ 3370655 h 3370655"/>
                <a:gd name="connsiteX7" fmla="*/ 0 w 7155766"/>
                <a:gd name="connsiteY7" fmla="*/ 0 h 3370655"/>
                <a:gd name="connsiteX8" fmla="*/ 165152 w 7155766"/>
                <a:gd name="connsiteY8" fmla="*/ 18492 h 3370655"/>
                <a:gd name="connsiteX9" fmla="*/ 1021526 w 7155766"/>
                <a:gd name="connsiteY9" fmla="*/ 141559 h 3370655"/>
                <a:gd name="connsiteX0" fmla="*/ 987020 w 7155766"/>
                <a:gd name="connsiteY0" fmla="*/ 214252 h 3370655"/>
                <a:gd name="connsiteX1" fmla="*/ 1365787 w 7155766"/>
                <a:gd name="connsiteY1" fmla="*/ 359639 h 3370655"/>
                <a:gd name="connsiteX2" fmla="*/ 6734167 w 7155766"/>
                <a:gd name="connsiteY2" fmla="*/ 1128653 h 3370655"/>
                <a:gd name="connsiteX3" fmla="*/ 7123927 w 7155766"/>
                <a:gd name="connsiteY3" fmla="*/ 1614547 h 3370655"/>
                <a:gd name="connsiteX4" fmla="*/ 7139207 w 7155766"/>
                <a:gd name="connsiteY4" fmla="*/ 3366829 h 3370655"/>
                <a:gd name="connsiteX5" fmla="*/ 3561951 w 7155766"/>
                <a:gd name="connsiteY5" fmla="*/ 3370655 h 3370655"/>
                <a:gd name="connsiteX6" fmla="*/ 2085138 w 7155766"/>
                <a:gd name="connsiteY6" fmla="*/ 3370655 h 3370655"/>
                <a:gd name="connsiteX7" fmla="*/ 0 w 7155766"/>
                <a:gd name="connsiteY7" fmla="*/ 0 h 3370655"/>
                <a:gd name="connsiteX8" fmla="*/ 165152 w 7155766"/>
                <a:gd name="connsiteY8" fmla="*/ 18492 h 3370655"/>
                <a:gd name="connsiteX9" fmla="*/ 987020 w 7155766"/>
                <a:gd name="connsiteY9" fmla="*/ 214252 h 3370655"/>
                <a:gd name="connsiteX0" fmla="*/ 987020 w 7359925"/>
                <a:gd name="connsiteY0" fmla="*/ 214252 h 3370655"/>
                <a:gd name="connsiteX1" fmla="*/ 1365787 w 7359925"/>
                <a:gd name="connsiteY1" fmla="*/ 359639 h 3370655"/>
                <a:gd name="connsiteX2" fmla="*/ 7132902 w 7359925"/>
                <a:gd name="connsiteY2" fmla="*/ 1128653 h 3370655"/>
                <a:gd name="connsiteX3" fmla="*/ 7123927 w 7359925"/>
                <a:gd name="connsiteY3" fmla="*/ 1614547 h 3370655"/>
                <a:gd name="connsiteX4" fmla="*/ 7139207 w 7359925"/>
                <a:gd name="connsiteY4" fmla="*/ 3366829 h 3370655"/>
                <a:gd name="connsiteX5" fmla="*/ 3561951 w 7359925"/>
                <a:gd name="connsiteY5" fmla="*/ 3370655 h 3370655"/>
                <a:gd name="connsiteX6" fmla="*/ 2085138 w 7359925"/>
                <a:gd name="connsiteY6" fmla="*/ 3370655 h 3370655"/>
                <a:gd name="connsiteX7" fmla="*/ 0 w 7359925"/>
                <a:gd name="connsiteY7" fmla="*/ 0 h 3370655"/>
                <a:gd name="connsiteX8" fmla="*/ 165152 w 7359925"/>
                <a:gd name="connsiteY8" fmla="*/ 18492 h 3370655"/>
                <a:gd name="connsiteX9" fmla="*/ 987020 w 7359925"/>
                <a:gd name="connsiteY9" fmla="*/ 214252 h 3370655"/>
                <a:gd name="connsiteX0" fmla="*/ 987020 w 7356927"/>
                <a:gd name="connsiteY0" fmla="*/ 214252 h 3370655"/>
                <a:gd name="connsiteX1" fmla="*/ 1365787 w 7356927"/>
                <a:gd name="connsiteY1" fmla="*/ 359639 h 3370655"/>
                <a:gd name="connsiteX2" fmla="*/ 7129068 w 7356927"/>
                <a:gd name="connsiteY2" fmla="*/ 1132479 h 3370655"/>
                <a:gd name="connsiteX3" fmla="*/ 7123927 w 7356927"/>
                <a:gd name="connsiteY3" fmla="*/ 1614547 h 3370655"/>
                <a:gd name="connsiteX4" fmla="*/ 7139207 w 7356927"/>
                <a:gd name="connsiteY4" fmla="*/ 3366829 h 3370655"/>
                <a:gd name="connsiteX5" fmla="*/ 3561951 w 7356927"/>
                <a:gd name="connsiteY5" fmla="*/ 3370655 h 3370655"/>
                <a:gd name="connsiteX6" fmla="*/ 2085138 w 7356927"/>
                <a:gd name="connsiteY6" fmla="*/ 3370655 h 3370655"/>
                <a:gd name="connsiteX7" fmla="*/ 0 w 7356927"/>
                <a:gd name="connsiteY7" fmla="*/ 0 h 3370655"/>
                <a:gd name="connsiteX8" fmla="*/ 165152 w 7356927"/>
                <a:gd name="connsiteY8" fmla="*/ 18492 h 3370655"/>
                <a:gd name="connsiteX9" fmla="*/ 987020 w 7356927"/>
                <a:gd name="connsiteY9" fmla="*/ 214252 h 3370655"/>
                <a:gd name="connsiteX0" fmla="*/ 987020 w 7139207"/>
                <a:gd name="connsiteY0" fmla="*/ 214252 h 3370655"/>
                <a:gd name="connsiteX1" fmla="*/ 1365787 w 7139207"/>
                <a:gd name="connsiteY1" fmla="*/ 359639 h 3370655"/>
                <a:gd name="connsiteX2" fmla="*/ 7129068 w 7139207"/>
                <a:gd name="connsiteY2" fmla="*/ 1132479 h 3370655"/>
                <a:gd name="connsiteX3" fmla="*/ 7123927 w 7139207"/>
                <a:gd name="connsiteY3" fmla="*/ 1614547 h 3370655"/>
                <a:gd name="connsiteX4" fmla="*/ 7139207 w 7139207"/>
                <a:gd name="connsiteY4" fmla="*/ 3366829 h 3370655"/>
                <a:gd name="connsiteX5" fmla="*/ 3561951 w 7139207"/>
                <a:gd name="connsiteY5" fmla="*/ 3370655 h 3370655"/>
                <a:gd name="connsiteX6" fmla="*/ 2085138 w 7139207"/>
                <a:gd name="connsiteY6" fmla="*/ 3370655 h 3370655"/>
                <a:gd name="connsiteX7" fmla="*/ 0 w 7139207"/>
                <a:gd name="connsiteY7" fmla="*/ 0 h 3370655"/>
                <a:gd name="connsiteX8" fmla="*/ 165152 w 7139207"/>
                <a:gd name="connsiteY8" fmla="*/ 18492 h 3370655"/>
                <a:gd name="connsiteX9" fmla="*/ 987020 w 7139207"/>
                <a:gd name="connsiteY9" fmla="*/ 214252 h 33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207" h="3370655">
                  <a:moveTo>
                    <a:pt x="987020" y="214252"/>
                  </a:moveTo>
                  <a:lnTo>
                    <a:pt x="1365787" y="359639"/>
                  </a:lnTo>
                  <a:cubicBezTo>
                    <a:pt x="3143745" y="672091"/>
                    <a:pt x="5228423" y="973064"/>
                    <a:pt x="7129068" y="1132479"/>
                  </a:cubicBezTo>
                  <a:cubicBezTo>
                    <a:pt x="7120313" y="1622200"/>
                    <a:pt x="7122237" y="1242155"/>
                    <a:pt x="7123927" y="1614547"/>
                  </a:cubicBezTo>
                  <a:cubicBezTo>
                    <a:pt x="7125617" y="1986939"/>
                    <a:pt x="7129005" y="3017393"/>
                    <a:pt x="7139207" y="3366829"/>
                  </a:cubicBezTo>
                  <a:lnTo>
                    <a:pt x="3561951" y="3370655"/>
                  </a:lnTo>
                  <a:lnTo>
                    <a:pt x="2085138" y="3370655"/>
                  </a:lnTo>
                  <a:lnTo>
                    <a:pt x="0" y="0"/>
                  </a:lnTo>
                  <a:cubicBezTo>
                    <a:pt x="175462" y="3082"/>
                    <a:pt x="152399" y="27419"/>
                    <a:pt x="165152" y="18492"/>
                  </a:cubicBezTo>
                  <a:cubicBezTo>
                    <a:pt x="177905" y="9565"/>
                    <a:pt x="736526" y="177800"/>
                    <a:pt x="987020" y="214252"/>
                  </a:cubicBezTo>
                  <a:close/>
                </a:path>
              </a:pathLst>
            </a:custGeom>
            <a:solidFill>
              <a:schemeClr val="bg1"/>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a:solidFill>
                    <a:schemeClr val="tx1"/>
                  </a:solidFill>
                </a:rPr>
                <a:t>		Visible Progress</a:t>
              </a:r>
            </a:p>
            <a:p>
              <a:pPr algn="l"/>
              <a:r>
                <a:rPr lang="en-US" dirty="0">
                  <a:solidFill>
                    <a:schemeClr val="tx1"/>
                  </a:solidFill>
                </a:rPr>
                <a:t>			(Writing code,</a:t>
              </a:r>
            </a:p>
            <a:p>
              <a:pPr algn="l"/>
              <a:r>
                <a:rPr lang="en-US" dirty="0">
                  <a:solidFill>
                    <a:schemeClr val="tx1"/>
                  </a:solidFill>
                </a:rPr>
                <a:t>	   		  computing results)</a:t>
              </a:r>
            </a:p>
          </p:txBody>
        </p:sp>
        <p:sp>
          <p:nvSpPr>
            <p:cNvPr id="8" name="TextBox 7"/>
            <p:cNvSpPr txBox="1"/>
            <p:nvPr/>
          </p:nvSpPr>
          <p:spPr>
            <a:xfrm>
              <a:off x="1554934" y="523473"/>
              <a:ext cx="838691" cy="369332"/>
            </a:xfrm>
            <a:prstGeom prst="rect">
              <a:avLst/>
            </a:prstGeom>
            <a:noFill/>
          </p:spPr>
          <p:txBody>
            <a:bodyPr wrap="none" rtlCol="0">
              <a:spAutoFit/>
            </a:bodyPr>
            <a:lstStyle/>
            <a:p>
              <a:r>
                <a:rPr lang="en-US" dirty="0">
                  <a:latin typeface="+mn-lt"/>
                </a:rPr>
                <a:t>100 %</a:t>
              </a:r>
            </a:p>
          </p:txBody>
        </p:sp>
        <p:sp>
          <p:nvSpPr>
            <p:cNvPr id="9" name="TextBox 8"/>
            <p:cNvSpPr txBox="1"/>
            <p:nvPr/>
          </p:nvSpPr>
          <p:spPr>
            <a:xfrm>
              <a:off x="1840350" y="5334000"/>
              <a:ext cx="582211" cy="369332"/>
            </a:xfrm>
            <a:prstGeom prst="rect">
              <a:avLst/>
            </a:prstGeom>
            <a:noFill/>
          </p:spPr>
          <p:txBody>
            <a:bodyPr wrap="none" rtlCol="0">
              <a:spAutoFit/>
            </a:bodyPr>
            <a:lstStyle/>
            <a:p>
              <a:r>
                <a:rPr lang="en-US" dirty="0">
                  <a:latin typeface="+mn-lt"/>
                </a:rPr>
                <a:t>0 %</a:t>
              </a:r>
            </a:p>
          </p:txBody>
        </p:sp>
        <p:sp>
          <p:nvSpPr>
            <p:cNvPr id="10" name="TextBox 9"/>
            <p:cNvSpPr txBox="1"/>
            <p:nvPr/>
          </p:nvSpPr>
          <p:spPr>
            <a:xfrm>
              <a:off x="2718657" y="4319820"/>
              <a:ext cx="1082348" cy="369332"/>
            </a:xfrm>
            <a:prstGeom prst="rect">
              <a:avLst/>
            </a:prstGeom>
            <a:noFill/>
          </p:spPr>
          <p:txBody>
            <a:bodyPr wrap="none" rtlCol="0">
              <a:spAutoFit/>
            </a:bodyPr>
            <a:lstStyle/>
            <a:p>
              <a:pPr algn="l"/>
              <a:r>
                <a:rPr lang="en-US">
                  <a:latin typeface="+mn-lt"/>
                </a:rPr>
                <a:t>Planning</a:t>
              </a:r>
              <a:endParaRPr lang="en-US" dirty="0">
                <a:latin typeface="+mn-lt"/>
              </a:endParaRPr>
            </a:p>
          </p:txBody>
        </p:sp>
        <p:sp>
          <p:nvSpPr>
            <p:cNvPr id="11" name="TextBox 10"/>
            <p:cNvSpPr txBox="1"/>
            <p:nvPr/>
          </p:nvSpPr>
          <p:spPr>
            <a:xfrm>
              <a:off x="6475413" y="715132"/>
              <a:ext cx="2403222" cy="646331"/>
            </a:xfrm>
            <a:prstGeom prst="rect">
              <a:avLst/>
            </a:prstGeom>
            <a:noFill/>
          </p:spPr>
          <p:txBody>
            <a:bodyPr wrap="none" rtlCol="0">
              <a:spAutoFit/>
            </a:bodyPr>
            <a:lstStyle/>
            <a:p>
              <a:pPr algn="l"/>
              <a:r>
                <a:rPr lang="en-US" dirty="0">
                  <a:latin typeface="+mn-lt"/>
                </a:rPr>
                <a:t>Recoding and Porting</a:t>
              </a:r>
              <a:br>
                <a:rPr lang="en-US" dirty="0">
                  <a:latin typeface="+mn-lt"/>
                </a:rPr>
              </a:br>
              <a:r>
                <a:rPr lang="en-US" dirty="0">
                  <a:latin typeface="+mn-lt"/>
                </a:rPr>
                <a:t>to new Platforms</a:t>
              </a:r>
            </a:p>
          </p:txBody>
        </p:sp>
        <p:sp>
          <p:nvSpPr>
            <p:cNvPr id="20" name="TextBox 19"/>
            <p:cNvSpPr txBox="1"/>
            <p:nvPr/>
          </p:nvSpPr>
          <p:spPr>
            <a:xfrm>
              <a:off x="1491321" y="2459377"/>
              <a:ext cx="1067921" cy="707886"/>
            </a:xfrm>
            <a:prstGeom prst="rect">
              <a:avLst/>
            </a:prstGeom>
            <a:noFill/>
          </p:spPr>
          <p:txBody>
            <a:bodyPr wrap="none" rtlCol="0">
              <a:spAutoFit/>
            </a:bodyPr>
            <a:lstStyle/>
            <a:p>
              <a:r>
                <a:rPr lang="en-US" sz="2000" dirty="0">
                  <a:latin typeface="+mn-lt"/>
                </a:rPr>
                <a:t>Percent</a:t>
              </a:r>
            </a:p>
            <a:p>
              <a:r>
                <a:rPr lang="en-US" sz="2000" dirty="0">
                  <a:latin typeface="+mn-lt"/>
                </a:rPr>
                <a:t>Effort</a:t>
              </a:r>
            </a:p>
          </p:txBody>
        </p:sp>
        <p:sp>
          <p:nvSpPr>
            <p:cNvPr id="21" name="TextBox 20"/>
            <p:cNvSpPr txBox="1"/>
            <p:nvPr/>
          </p:nvSpPr>
          <p:spPr>
            <a:xfrm>
              <a:off x="6018516" y="5455622"/>
              <a:ext cx="745845" cy="400110"/>
            </a:xfrm>
            <a:prstGeom prst="rect">
              <a:avLst/>
            </a:prstGeom>
            <a:noFill/>
          </p:spPr>
          <p:txBody>
            <a:bodyPr wrap="none" rtlCol="0">
              <a:spAutoFit/>
            </a:bodyPr>
            <a:lstStyle/>
            <a:p>
              <a:r>
                <a:rPr lang="en-US" sz="2000" dirty="0">
                  <a:latin typeface="+mn-lt"/>
                </a:rPr>
                <a:t>Time</a:t>
              </a:r>
            </a:p>
          </p:txBody>
        </p:sp>
        <p:cxnSp>
          <p:nvCxnSpPr>
            <p:cNvPr id="23" name="Straight Connector 22"/>
            <p:cNvCxnSpPr/>
            <p:nvPr/>
          </p:nvCxnSpPr>
          <p:spPr>
            <a:xfrm>
              <a:off x="7389812" y="1524000"/>
              <a:ext cx="0" cy="39624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9066213" y="1600200"/>
              <a:ext cx="6746" cy="38862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389812" y="2057400"/>
              <a:ext cx="0" cy="34290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066212" y="2057400"/>
              <a:ext cx="0" cy="34290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713652" y="5734252"/>
              <a:ext cx="1527021" cy="646331"/>
            </a:xfrm>
            <a:prstGeom prst="rect">
              <a:avLst/>
            </a:prstGeom>
            <a:noFill/>
            <a:ln>
              <a:solidFill>
                <a:schemeClr val="tx1"/>
              </a:solidFill>
            </a:ln>
          </p:spPr>
          <p:txBody>
            <a:bodyPr wrap="none" rtlCol="0">
              <a:spAutoFit/>
            </a:bodyPr>
            <a:lstStyle/>
            <a:p>
              <a:pPr algn="l"/>
              <a:r>
                <a:rPr lang="en-US" dirty="0">
                  <a:latin typeface="+mn-lt"/>
                </a:rPr>
                <a:t>Midlife Effort </a:t>
              </a:r>
            </a:p>
            <a:p>
              <a:pPr algn="l"/>
              <a:r>
                <a:rPr lang="en-US" dirty="0">
                  <a:latin typeface="+mn-lt"/>
                </a:rPr>
                <a:t>Profile</a:t>
              </a:r>
            </a:p>
          </p:txBody>
        </p:sp>
        <p:sp>
          <p:nvSpPr>
            <p:cNvPr id="35" name="TextBox 34"/>
            <p:cNvSpPr txBox="1"/>
            <p:nvPr/>
          </p:nvSpPr>
          <p:spPr>
            <a:xfrm>
              <a:off x="8564527" y="5718112"/>
              <a:ext cx="1732205" cy="646331"/>
            </a:xfrm>
            <a:prstGeom prst="rect">
              <a:avLst/>
            </a:prstGeom>
            <a:noFill/>
            <a:ln>
              <a:solidFill>
                <a:schemeClr val="tx1"/>
              </a:solidFill>
            </a:ln>
          </p:spPr>
          <p:txBody>
            <a:bodyPr wrap="none" rtlCol="0">
              <a:spAutoFit/>
            </a:bodyPr>
            <a:lstStyle/>
            <a:p>
              <a:pPr algn="l"/>
              <a:r>
                <a:rPr lang="en-US" dirty="0">
                  <a:latin typeface="+mn-lt"/>
                </a:rPr>
                <a:t>Ongoing Effort </a:t>
              </a:r>
            </a:p>
            <a:p>
              <a:pPr algn="l"/>
              <a:r>
                <a:rPr lang="en-US" dirty="0">
                  <a:latin typeface="+mn-lt"/>
                </a:rPr>
                <a:t>Profile</a:t>
              </a:r>
            </a:p>
          </p:txBody>
        </p:sp>
        <p:cxnSp>
          <p:nvCxnSpPr>
            <p:cNvPr id="36" name="Straight Arrow Connector 35"/>
            <p:cNvCxnSpPr/>
            <p:nvPr/>
          </p:nvCxnSpPr>
          <p:spPr>
            <a:xfrm flipH="1" flipV="1">
              <a:off x="7401562" y="5492911"/>
              <a:ext cx="75600" cy="241340"/>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9069586" y="5492652"/>
              <a:ext cx="279732" cy="226860"/>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5718413" y="1295400"/>
              <a:ext cx="3" cy="419100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16385" y="5725764"/>
              <a:ext cx="1385957" cy="646331"/>
            </a:xfrm>
            <a:prstGeom prst="rect">
              <a:avLst/>
            </a:prstGeom>
            <a:noFill/>
            <a:ln>
              <a:solidFill>
                <a:schemeClr val="tx1"/>
              </a:solidFill>
            </a:ln>
          </p:spPr>
          <p:txBody>
            <a:bodyPr wrap="none" rtlCol="0">
              <a:spAutoFit/>
            </a:bodyPr>
            <a:lstStyle/>
            <a:p>
              <a:pPr algn="l"/>
              <a:r>
                <a:rPr lang="en-US" dirty="0">
                  <a:latin typeface="+mn-lt"/>
                </a:rPr>
                <a:t>Early Effort </a:t>
              </a:r>
            </a:p>
            <a:p>
              <a:pPr algn="l"/>
              <a:r>
                <a:rPr lang="en-US" dirty="0">
                  <a:latin typeface="+mn-lt"/>
                </a:rPr>
                <a:t>Profile</a:t>
              </a:r>
            </a:p>
          </p:txBody>
        </p:sp>
        <p:cxnSp>
          <p:nvCxnSpPr>
            <p:cNvPr id="40" name="Straight Arrow Connector 39"/>
            <p:cNvCxnSpPr/>
            <p:nvPr/>
          </p:nvCxnSpPr>
          <p:spPr>
            <a:xfrm flipV="1">
              <a:off x="5409363" y="5486401"/>
              <a:ext cx="309052" cy="239362"/>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4585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2031471" y="1719114"/>
            <a:ext cx="10157354" cy="563231"/>
          </a:xfrm>
        </p:spPr>
        <p:txBody>
          <a:bodyPr/>
          <a:lstStyle/>
          <a:p>
            <a:r>
              <a:rPr lang="en-US" sz="3600" dirty="0">
                <a:ea typeface="ＭＳ Ｐゴシック" pitchFamily="-107" charset="-128"/>
                <a:cs typeface="ＭＳ Ｐゴシック" pitchFamily="-107" charset="-128"/>
              </a:rPr>
              <a:t>Stories</a:t>
            </a:r>
            <a:endParaRPr lang="en-US" sz="2400" dirty="0">
              <a:ea typeface="ＭＳ Ｐゴシック" pitchFamily="-107" charset="-128"/>
              <a:cs typeface="ＭＳ Ｐゴシック" pitchFamily="-107" charset="-128"/>
            </a:endParaRPr>
          </a:p>
        </p:txBody>
      </p:sp>
      <p:sp>
        <p:nvSpPr>
          <p:cNvPr id="2" name="Text Placeholder 1"/>
          <p:cNvSpPr>
            <a:spLocks noGrp="1"/>
          </p:cNvSpPr>
          <p:nvPr>
            <p:ph type="body" idx="1"/>
          </p:nvPr>
        </p:nvSpPr>
        <p:spPr>
          <a:xfrm>
            <a:off x="349321" y="3017165"/>
            <a:ext cx="11537879" cy="1490791"/>
          </a:xfrm>
        </p:spPr>
        <p:txBody>
          <a:bodyPr/>
          <a:lstStyle/>
          <a:p>
            <a:r>
              <a:rPr lang="en-US" sz="3200" i="1" dirty="0"/>
              <a:t>Gathering and refining requirements</a:t>
            </a:r>
          </a:p>
        </p:txBody>
      </p:sp>
      <p:sp>
        <p:nvSpPr>
          <p:cNvPr id="3" name="Slide Number Placeholder 2"/>
          <p:cNvSpPr>
            <a:spLocks noGrp="1"/>
          </p:cNvSpPr>
          <p:nvPr>
            <p:ph type="sldNum" sz="quarter" idx="11"/>
          </p:nvPr>
        </p:nvSpPr>
        <p:spPr/>
        <p:txBody>
          <a:bodyPr/>
          <a:lstStyle/>
          <a:p>
            <a:pPr>
              <a:defRPr/>
            </a:pPr>
            <a:fld id="{B03B7FD5-3AA5-D245-A6C5-1E464BB3E557}" type="slidenum">
              <a:rPr lang="en-US" smtClean="0"/>
              <a:pPr>
                <a:defRPr/>
              </a:pPr>
              <a:t>53</a:t>
            </a:fld>
            <a:endParaRPr lang="en-US"/>
          </a:p>
        </p:txBody>
      </p:sp>
    </p:spTree>
    <p:extLst>
      <p:ext uri="{BB962C8B-B14F-4D97-AF65-F5344CB8AC3E}">
        <p14:creationId xmlns:p14="http://schemas.microsoft.com/office/powerpoint/2010/main" val="3828161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D235-08AA-D142-84A7-84AA83035CEB}"/>
              </a:ext>
            </a:extLst>
          </p:cNvPr>
          <p:cNvSpPr>
            <a:spLocks noGrp="1"/>
          </p:cNvSpPr>
          <p:nvPr>
            <p:ph type="title"/>
          </p:nvPr>
        </p:nvSpPr>
        <p:spPr/>
        <p:txBody>
          <a:bodyPr/>
          <a:lstStyle/>
          <a:p>
            <a:r>
              <a:rPr lang="en-US" b="0" dirty="0"/>
              <a:t>User Stories: “As a &lt; &gt;, I want &lt; &gt;, so that &lt; &gt;.”</a:t>
            </a:r>
          </a:p>
        </p:txBody>
      </p:sp>
      <p:sp>
        <p:nvSpPr>
          <p:cNvPr id="3" name="Content Placeholder 2">
            <a:extLst>
              <a:ext uri="{FF2B5EF4-FFF2-40B4-BE49-F238E27FC236}">
                <a16:creationId xmlns:a16="http://schemas.microsoft.com/office/drawing/2014/main" id="{009E6865-A0C3-444F-87BF-BF20BDBF07DD}"/>
              </a:ext>
            </a:extLst>
          </p:cNvPr>
          <p:cNvSpPr>
            <a:spLocks noGrp="1"/>
          </p:cNvSpPr>
          <p:nvPr>
            <p:ph idx="1"/>
          </p:nvPr>
        </p:nvSpPr>
        <p:spPr>
          <a:xfrm>
            <a:off x="365760" y="1220386"/>
            <a:ext cx="11369809" cy="4442832"/>
          </a:xfrm>
        </p:spPr>
        <p:txBody>
          <a:bodyPr/>
          <a:lstStyle/>
          <a:p>
            <a:r>
              <a:rPr lang="en-US" sz="2000" b="1" dirty="0"/>
              <a:t>User Stories: </a:t>
            </a:r>
            <a:r>
              <a:rPr lang="en-US" sz="2000" dirty="0"/>
              <a:t>Lightweight method for defining, refining, prioritizing requirements.</a:t>
            </a:r>
          </a:p>
          <a:p>
            <a:pPr>
              <a:spcBef>
                <a:spcPts val="1500"/>
              </a:spcBef>
              <a:spcAft>
                <a:spcPts val="0"/>
              </a:spcAft>
            </a:pPr>
            <a:r>
              <a:rPr lang="en-US" sz="2000" b="1" dirty="0">
                <a:solidFill>
                  <a:srgbClr val="333333"/>
                </a:solidFill>
              </a:rPr>
              <a:t>Resource:</a:t>
            </a:r>
            <a:r>
              <a:rPr lang="en-US" sz="2000" b="1" dirty="0">
                <a:solidFill>
                  <a:srgbClr val="000000"/>
                </a:solidFill>
                <a:latin typeface="-webkit-standard"/>
              </a:rPr>
              <a:t>  </a:t>
            </a:r>
            <a:r>
              <a:rPr lang="en-US" sz="2000" dirty="0">
                <a:solidFill>
                  <a:srgbClr val="000000"/>
                </a:solidFill>
              </a:rPr>
              <a:t>Many sources.  We list just a few:</a:t>
            </a:r>
            <a:endParaRPr lang="en-US" sz="2000" dirty="0">
              <a:solidFill>
                <a:srgbClr val="000000"/>
              </a:solidFill>
              <a:latin typeface="-webkit-standard"/>
            </a:endParaRPr>
          </a:p>
          <a:p>
            <a:pPr lvl="1">
              <a:spcBef>
                <a:spcPts val="1500"/>
              </a:spcBef>
              <a:spcAft>
                <a:spcPts val="0"/>
              </a:spcAft>
            </a:pPr>
            <a:r>
              <a:rPr lang="en-US" sz="1600" dirty="0">
                <a:hlinkClick r:id="rId2"/>
              </a:rPr>
              <a:t>User Stories – Atlassian</a:t>
            </a:r>
            <a:r>
              <a:rPr lang="en-US" sz="1600" dirty="0"/>
              <a:t>: Makers of Confluence, Jira.</a:t>
            </a:r>
          </a:p>
          <a:p>
            <a:pPr lvl="1">
              <a:spcBef>
                <a:spcPts val="1500"/>
              </a:spcBef>
              <a:spcAft>
                <a:spcPts val="0"/>
              </a:spcAft>
            </a:pPr>
            <a:r>
              <a:rPr lang="en-US" sz="1600" dirty="0">
                <a:hlinkClick r:id="rId3"/>
              </a:rPr>
              <a:t>User Stories: An Agile Introduction</a:t>
            </a:r>
            <a:r>
              <a:rPr lang="en-US" sz="1600" dirty="0"/>
              <a:t>: Agile Modeling </a:t>
            </a:r>
            <a:endParaRPr lang="en-US" sz="1600" u="sng" dirty="0">
              <a:solidFill>
                <a:srgbClr val="3572B0"/>
              </a:solidFill>
              <a:hlinkClick r:id="rId4">
                <a:extLst>
                  <a:ext uri="{A12FA001-AC4F-418D-AE19-62706E023703}">
                    <ahyp:hlinkClr xmlns:ahyp="http://schemas.microsoft.com/office/drawing/2018/hyperlinkcolor" val="tx"/>
                  </a:ext>
                </a:extLst>
              </a:hlinkClick>
            </a:endParaRPr>
          </a:p>
          <a:p>
            <a:pPr lvl="1">
              <a:spcBef>
                <a:spcPts val="1500"/>
              </a:spcBef>
              <a:spcAft>
                <a:spcPts val="0"/>
              </a:spcAft>
            </a:pPr>
            <a:r>
              <a:rPr lang="en-US" sz="1600" u="sng" dirty="0">
                <a:solidFill>
                  <a:srgbClr val="3572B0"/>
                </a:solidFill>
                <a:hlinkClick r:id="rId4">
                  <a:extLst>
                    <a:ext uri="{A12FA001-AC4F-418D-AE19-62706E023703}">
                      <ahyp:hlinkClr xmlns:ahyp="http://schemas.microsoft.com/office/drawing/2018/hyperlinkcolor" val="tx"/>
                    </a:ext>
                  </a:extLst>
                </a:hlinkClick>
              </a:rPr>
              <a:t>User Stories</a:t>
            </a:r>
            <a:r>
              <a:rPr lang="en-US" sz="1600" dirty="0">
                <a:solidFill>
                  <a:srgbClr val="000000"/>
                </a:solidFill>
              </a:rPr>
              <a:t>: Commercial site (Mountain Goat Software), but good basics.</a:t>
            </a:r>
          </a:p>
          <a:p>
            <a:pPr lvl="1">
              <a:spcBef>
                <a:spcPts val="1500"/>
              </a:spcBef>
              <a:spcAft>
                <a:spcPts val="0"/>
              </a:spcAft>
            </a:pPr>
            <a:r>
              <a:rPr lang="en-US" sz="1600" u="sng" dirty="0">
                <a:solidFill>
                  <a:srgbClr val="3572B0"/>
                </a:solidFill>
                <a:hlinkClick r:id="rId5">
                  <a:extLst>
                    <a:ext uri="{A12FA001-AC4F-418D-AE19-62706E023703}">
                      <ahyp:hlinkClr xmlns:ahyp="http://schemas.microsoft.com/office/drawing/2018/hyperlinkcolor" val="tx"/>
                    </a:ext>
                  </a:extLst>
                </a:hlinkClick>
              </a:rPr>
              <a:t>How to write good user stories</a:t>
            </a:r>
            <a:r>
              <a:rPr lang="en-US" sz="1600" dirty="0">
                <a:solidFill>
                  <a:srgbClr val="000000"/>
                </a:solidFill>
              </a:rPr>
              <a:t>: A YouTube video from CA Technologies that provides some tips for useful stories.</a:t>
            </a:r>
          </a:p>
          <a:p>
            <a:pPr lvl="1">
              <a:spcBef>
                <a:spcPts val="1500"/>
              </a:spcBef>
              <a:spcAft>
                <a:spcPts val="0"/>
              </a:spcAft>
            </a:pPr>
            <a:r>
              <a:rPr lang="en-US" sz="1600" u="sng" dirty="0">
                <a:solidFill>
                  <a:srgbClr val="3572B0"/>
                </a:solidFill>
                <a:hlinkClick r:id="rId6">
                  <a:extLst>
                    <a:ext uri="{A12FA001-AC4F-418D-AE19-62706E023703}">
                      <ahyp:hlinkClr xmlns:ahyp="http://schemas.microsoft.com/office/drawing/2018/hyperlinkcolor" val="tx"/>
                    </a:ext>
                  </a:extLst>
                </a:hlinkClick>
              </a:rPr>
              <a:t>Getting Started with Agile : Epics, Features, and User Stories - YouTube</a:t>
            </a:r>
            <a:r>
              <a:rPr lang="en-US" sz="1600" dirty="0">
                <a:solidFill>
                  <a:srgbClr val="000000"/>
                </a:solidFill>
              </a:rPr>
              <a:t>: A nice overview of agile requirements.</a:t>
            </a:r>
          </a:p>
          <a:p>
            <a:pPr lvl="1">
              <a:spcBef>
                <a:spcPts val="1500"/>
              </a:spcBef>
              <a:spcAft>
                <a:spcPts val="0"/>
              </a:spcAft>
            </a:pPr>
            <a:r>
              <a:rPr lang="en-US" sz="1600" u="sng" dirty="0">
                <a:solidFill>
                  <a:srgbClr val="3572B0"/>
                </a:solidFill>
                <a:hlinkClick r:id="rId7">
                  <a:extLst>
                    <a:ext uri="{A12FA001-AC4F-418D-AE19-62706E023703}">
                      <ahyp:hlinkClr xmlns:ahyp="http://schemas.microsoft.com/office/drawing/2018/hyperlinkcolor" val="tx"/>
                    </a:ext>
                  </a:extLst>
                </a:hlinkClick>
              </a:rPr>
              <a:t>“As a, I want, So that” Considered Harmful</a:t>
            </a:r>
            <a:r>
              <a:rPr lang="en-US" sz="1600" dirty="0">
                <a:solidFill>
                  <a:srgbClr val="000000"/>
                </a:solidFill>
              </a:rPr>
              <a:t>: Does not dismiss value of user stories, reminds the reader that the format is not magic, and that variations can be useful for encoding requirements more effectively.  More generally, Crisp's Blog (note: many articles are in Swedish) is a good resource for topics in modern software development.</a:t>
            </a:r>
            <a:endParaRPr lang="en-US" sz="2000" dirty="0">
              <a:solidFill>
                <a:srgbClr val="000000"/>
              </a:solidFill>
            </a:endParaRPr>
          </a:p>
          <a:p>
            <a:pPr lvl="1">
              <a:spcBef>
                <a:spcPts val="1500"/>
              </a:spcBef>
              <a:spcAft>
                <a:spcPts val="0"/>
              </a:spcAft>
            </a:pPr>
            <a:r>
              <a:rPr lang="en-US" sz="1600" dirty="0">
                <a:hlinkClick r:id="rId8">
                  <a:extLst>
                    <a:ext uri="{A12FA001-AC4F-418D-AE19-62706E023703}">
                      <ahyp:hlinkClr xmlns:ahyp="http://schemas.microsoft.com/office/drawing/2018/hyperlinkcolor" val="tx"/>
                    </a:ext>
                  </a:extLst>
                </a:hlinkClick>
              </a:rPr>
              <a:t>Replacing the User Story with the Job Story</a:t>
            </a:r>
            <a:r>
              <a:rPr lang="en-US" sz="1600" dirty="0"/>
              <a:t>: “When &lt; &gt;, I want to &lt; &gt;, so I can &lt; &gt;.”</a:t>
            </a:r>
            <a:endParaRPr lang="en-US" sz="1100" dirty="0"/>
          </a:p>
        </p:txBody>
      </p:sp>
    </p:spTree>
    <p:extLst>
      <p:ext uri="{BB962C8B-B14F-4D97-AF65-F5344CB8AC3E}">
        <p14:creationId xmlns:p14="http://schemas.microsoft.com/office/powerpoint/2010/main" val="3627399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707E-B696-FC4A-86B6-02147E418926}"/>
              </a:ext>
            </a:extLst>
          </p:cNvPr>
          <p:cNvSpPr>
            <a:spLocks noGrp="1"/>
          </p:cNvSpPr>
          <p:nvPr>
            <p:ph type="title"/>
          </p:nvPr>
        </p:nvSpPr>
        <p:spPr/>
        <p:txBody>
          <a:bodyPr/>
          <a:lstStyle/>
          <a:p>
            <a:r>
              <a:rPr lang="en-US" b="0" dirty="0"/>
              <a:t>Phase 1: Generate Stories</a:t>
            </a:r>
          </a:p>
        </p:txBody>
      </p:sp>
      <p:sp>
        <p:nvSpPr>
          <p:cNvPr id="3" name="Content Placeholder 2">
            <a:extLst>
              <a:ext uri="{FF2B5EF4-FFF2-40B4-BE49-F238E27FC236}">
                <a16:creationId xmlns:a16="http://schemas.microsoft.com/office/drawing/2014/main" id="{52675A03-0461-144A-8BC8-86C631F1B5F1}"/>
              </a:ext>
            </a:extLst>
          </p:cNvPr>
          <p:cNvSpPr>
            <a:spLocks noGrp="1"/>
          </p:cNvSpPr>
          <p:nvPr>
            <p:ph idx="1"/>
          </p:nvPr>
        </p:nvSpPr>
        <p:spPr>
          <a:xfrm>
            <a:off x="365760" y="1615440"/>
            <a:ext cx="11369809" cy="1430188"/>
          </a:xfrm>
        </p:spPr>
        <p:txBody>
          <a:bodyPr/>
          <a:lstStyle/>
          <a:p>
            <a:r>
              <a:rPr lang="en-US" dirty="0"/>
              <a:t>Brainstorm: Don’t worry about phrasing, size, details.</a:t>
            </a:r>
          </a:p>
          <a:p>
            <a:r>
              <a:rPr lang="en-US" dirty="0"/>
              <a:t>Collect in a table (shared document is best):</a:t>
            </a:r>
          </a:p>
        </p:txBody>
      </p:sp>
      <p:graphicFrame>
        <p:nvGraphicFramePr>
          <p:cNvPr id="4" name="Table 3">
            <a:extLst>
              <a:ext uri="{FF2B5EF4-FFF2-40B4-BE49-F238E27FC236}">
                <a16:creationId xmlns:a16="http://schemas.microsoft.com/office/drawing/2014/main" id="{7FE27F1E-273F-454C-B910-D90A3418A639}"/>
              </a:ext>
            </a:extLst>
          </p:cNvPr>
          <p:cNvGraphicFramePr>
            <a:graphicFrameLocks noGrp="1"/>
          </p:cNvGraphicFramePr>
          <p:nvPr>
            <p:extLst>
              <p:ext uri="{D42A27DB-BD31-4B8C-83A1-F6EECF244321}">
                <p14:modId xmlns:p14="http://schemas.microsoft.com/office/powerpoint/2010/main" val="717195849"/>
              </p:ext>
            </p:extLst>
          </p:nvPr>
        </p:nvGraphicFramePr>
        <p:xfrm>
          <a:off x="587323" y="2959347"/>
          <a:ext cx="10926681" cy="1180417"/>
        </p:xfrm>
        <a:graphic>
          <a:graphicData uri="http://schemas.openxmlformats.org/drawingml/2006/table">
            <a:tbl>
              <a:tblPr firstRow="1" bandRow="1">
                <a:tableStyleId>{5C22544A-7EE6-4342-B048-85BDC9FD1C3A}</a:tableStyleId>
              </a:tblPr>
              <a:tblGrid>
                <a:gridCol w="533107">
                  <a:extLst>
                    <a:ext uri="{9D8B030D-6E8A-4147-A177-3AD203B41FA5}">
                      <a16:colId xmlns:a16="http://schemas.microsoft.com/office/drawing/2014/main" val="334258600"/>
                    </a:ext>
                  </a:extLst>
                </a:gridCol>
                <a:gridCol w="905192">
                  <a:extLst>
                    <a:ext uri="{9D8B030D-6E8A-4147-A177-3AD203B41FA5}">
                      <a16:colId xmlns:a16="http://schemas.microsoft.com/office/drawing/2014/main" val="40817518"/>
                    </a:ext>
                  </a:extLst>
                </a:gridCol>
                <a:gridCol w="1603275">
                  <a:extLst>
                    <a:ext uri="{9D8B030D-6E8A-4147-A177-3AD203B41FA5}">
                      <a16:colId xmlns:a16="http://schemas.microsoft.com/office/drawing/2014/main" val="821595056"/>
                    </a:ext>
                  </a:extLst>
                </a:gridCol>
                <a:gridCol w="3953498">
                  <a:extLst>
                    <a:ext uri="{9D8B030D-6E8A-4147-A177-3AD203B41FA5}">
                      <a16:colId xmlns:a16="http://schemas.microsoft.com/office/drawing/2014/main" val="2340015358"/>
                    </a:ext>
                  </a:extLst>
                </a:gridCol>
                <a:gridCol w="1748768">
                  <a:extLst>
                    <a:ext uri="{9D8B030D-6E8A-4147-A177-3AD203B41FA5}">
                      <a16:colId xmlns:a16="http://schemas.microsoft.com/office/drawing/2014/main" val="2000867287"/>
                    </a:ext>
                  </a:extLst>
                </a:gridCol>
                <a:gridCol w="2182841">
                  <a:extLst>
                    <a:ext uri="{9D8B030D-6E8A-4147-A177-3AD203B41FA5}">
                      <a16:colId xmlns:a16="http://schemas.microsoft.com/office/drawing/2014/main" val="2823834208"/>
                    </a:ext>
                  </a:extLst>
                </a:gridCol>
              </a:tblGrid>
              <a:tr h="420731">
                <a:tc>
                  <a:txBody>
                    <a:bodyPr/>
                    <a:lstStyle/>
                    <a:p>
                      <a:r>
                        <a:rPr lang="en-US" dirty="0"/>
                        <a:t>#</a:t>
                      </a:r>
                    </a:p>
                  </a:txBody>
                  <a:tcPr/>
                </a:tc>
                <a:tc>
                  <a:txBody>
                    <a:bodyPr/>
                    <a:lstStyle/>
                    <a:p>
                      <a:r>
                        <a:rPr lang="en-US" dirty="0"/>
                        <a:t>Title</a:t>
                      </a:r>
                    </a:p>
                  </a:txBody>
                  <a:tcPr/>
                </a:tc>
                <a:tc>
                  <a:txBody>
                    <a:bodyPr/>
                    <a:lstStyle/>
                    <a:p>
                      <a:r>
                        <a:rPr lang="en-US" dirty="0"/>
                        <a:t>Reported by</a:t>
                      </a:r>
                    </a:p>
                  </a:txBody>
                  <a:tcPr/>
                </a:tc>
                <a:tc>
                  <a:txBody>
                    <a:bodyPr/>
                    <a:lstStyle/>
                    <a:p>
                      <a:r>
                        <a:rPr lang="en-US" dirty="0"/>
                        <a:t>Story</a:t>
                      </a:r>
                    </a:p>
                  </a:txBody>
                  <a:tcPr/>
                </a:tc>
                <a:tc>
                  <a:txBody>
                    <a:bodyPr/>
                    <a:lstStyle/>
                    <a:p>
                      <a:r>
                        <a:rPr lang="en-US" dirty="0"/>
                        <a:t>Stakeholders</a:t>
                      </a:r>
                    </a:p>
                  </a:txBody>
                  <a:tcPr/>
                </a:tc>
                <a:tc>
                  <a:txBody>
                    <a:bodyPr/>
                    <a:lstStyle/>
                    <a:p>
                      <a:r>
                        <a:rPr lang="en-US" dirty="0"/>
                        <a:t>Resources (URLs)</a:t>
                      </a:r>
                    </a:p>
                  </a:txBody>
                  <a:tcPr/>
                </a:tc>
                <a:extLst>
                  <a:ext uri="{0D108BD9-81ED-4DB2-BD59-A6C34878D82A}">
                    <a16:rowId xmlns:a16="http://schemas.microsoft.com/office/drawing/2014/main" val="3938748582"/>
                  </a:ext>
                </a:extLst>
              </a:tr>
              <a:tr h="379843">
                <a:tc>
                  <a:txBody>
                    <a:bodyPr/>
                    <a:lstStyle/>
                    <a:p>
                      <a:r>
                        <a:rPr lang="en-US" dirty="0"/>
                        <a:t>1</a:t>
                      </a:r>
                    </a:p>
                  </a:txBody>
                  <a:tcPr/>
                </a:tc>
                <a:tc>
                  <a:txBody>
                    <a:bodyPr/>
                    <a:lstStyle/>
                    <a:p>
                      <a:endParaRPr lang="en-US" dirty="0"/>
                    </a:p>
                  </a:txBody>
                  <a:tcPr/>
                </a:tc>
                <a:tc>
                  <a:txBody>
                    <a:bodyPr/>
                    <a:lstStyle/>
                    <a:p>
                      <a:endParaRPr lang="en-US"/>
                    </a:p>
                  </a:txBody>
                  <a:tcPr/>
                </a:tc>
                <a:tc>
                  <a:txBody>
                    <a:bodyPr/>
                    <a:lstStyle/>
                    <a:p>
                      <a:r>
                        <a:rPr lang="en-US" dirty="0"/>
                        <a:t>As &lt; &gt;, I want &lt; &gt;, so that &lt; &gt;.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18845828"/>
                  </a:ext>
                </a:extLst>
              </a:tr>
              <a:tr h="379843">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When &lt; &gt;, I want to &lt; &gt;, so I can &lt; &gt;.</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16920082"/>
                  </a:ext>
                </a:extLst>
              </a:tr>
            </a:tbl>
          </a:graphicData>
        </a:graphic>
      </p:graphicFrame>
    </p:spTree>
    <p:extLst>
      <p:ext uri="{BB962C8B-B14F-4D97-AF65-F5344CB8AC3E}">
        <p14:creationId xmlns:p14="http://schemas.microsoft.com/office/powerpoint/2010/main" val="1961178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E3BE-5DB2-EC4E-BEAA-5270CCF44FD8}"/>
              </a:ext>
            </a:extLst>
          </p:cNvPr>
          <p:cNvSpPr>
            <a:spLocks noGrp="1"/>
          </p:cNvSpPr>
          <p:nvPr>
            <p:ph type="title"/>
          </p:nvPr>
        </p:nvSpPr>
        <p:spPr/>
        <p:txBody>
          <a:bodyPr/>
          <a:lstStyle/>
          <a:p>
            <a:r>
              <a:rPr lang="en-US" b="0" dirty="0"/>
              <a:t>Phase 2: Scope, refine, prioritize</a:t>
            </a:r>
          </a:p>
        </p:txBody>
      </p:sp>
      <p:sp>
        <p:nvSpPr>
          <p:cNvPr id="3" name="Content Placeholder 2">
            <a:extLst>
              <a:ext uri="{FF2B5EF4-FFF2-40B4-BE49-F238E27FC236}">
                <a16:creationId xmlns:a16="http://schemas.microsoft.com/office/drawing/2014/main" id="{56804CFB-6F02-4246-83A5-2DA5FB11E43C}"/>
              </a:ext>
            </a:extLst>
          </p:cNvPr>
          <p:cNvSpPr>
            <a:spLocks noGrp="1"/>
          </p:cNvSpPr>
          <p:nvPr>
            <p:ph idx="1"/>
          </p:nvPr>
        </p:nvSpPr>
        <p:spPr/>
        <p:txBody>
          <a:bodyPr/>
          <a:lstStyle/>
          <a:p>
            <a:r>
              <a:rPr lang="en-US" b="1" dirty="0"/>
              <a:t>Discussion: </a:t>
            </a:r>
            <a:r>
              <a:rPr lang="en-US" dirty="0"/>
              <a:t>Discuss each story for scope, understanding and right-sizing.  </a:t>
            </a:r>
          </a:p>
          <a:p>
            <a:pPr lvl="1"/>
            <a:r>
              <a:rPr lang="en-US" b="1" dirty="0"/>
              <a:t>Out of scope: </a:t>
            </a:r>
            <a:r>
              <a:rPr lang="en-US" dirty="0"/>
              <a:t>Identify stories that are out of scope for our class.</a:t>
            </a:r>
          </a:p>
          <a:p>
            <a:pPr lvl="1"/>
            <a:r>
              <a:rPr lang="en-US" b="1" dirty="0"/>
              <a:t>Clarify and right-size: </a:t>
            </a:r>
            <a:r>
              <a:rPr lang="en-US" dirty="0"/>
              <a:t>Clarify the story, perhaps split into more than one, or combine with another, such that the stories are roughly the same "size" and scope.</a:t>
            </a:r>
          </a:p>
          <a:p>
            <a:r>
              <a:rPr lang="en-US" b="1" dirty="0"/>
              <a:t>Prioritization and choosing: </a:t>
            </a:r>
            <a:r>
              <a:rPr lang="en-US" dirty="0"/>
              <a:t>Order top (not all) stories based on importance and ability to execute.</a:t>
            </a:r>
          </a:p>
        </p:txBody>
      </p:sp>
    </p:spTree>
    <p:extLst>
      <p:ext uri="{BB962C8B-B14F-4D97-AF65-F5344CB8AC3E}">
        <p14:creationId xmlns:p14="http://schemas.microsoft.com/office/powerpoint/2010/main" val="3378014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D223-EA55-A147-A8E9-BDE0BFF08AD7}"/>
              </a:ext>
            </a:extLst>
          </p:cNvPr>
          <p:cNvSpPr>
            <a:spLocks noGrp="1"/>
          </p:cNvSpPr>
          <p:nvPr>
            <p:ph type="title"/>
          </p:nvPr>
        </p:nvSpPr>
        <p:spPr/>
        <p:txBody>
          <a:bodyPr/>
          <a:lstStyle/>
          <a:p>
            <a:r>
              <a:rPr lang="en-US" b="0" dirty="0"/>
              <a:t>Stories Useful in Many Settings</a:t>
            </a:r>
          </a:p>
        </p:txBody>
      </p:sp>
      <p:sp>
        <p:nvSpPr>
          <p:cNvPr id="3" name="Content Placeholder 2">
            <a:extLst>
              <a:ext uri="{FF2B5EF4-FFF2-40B4-BE49-F238E27FC236}">
                <a16:creationId xmlns:a16="http://schemas.microsoft.com/office/drawing/2014/main" id="{C6A66FEB-F7F4-BB41-AA63-5138229B00D7}"/>
              </a:ext>
            </a:extLst>
          </p:cNvPr>
          <p:cNvSpPr>
            <a:spLocks noGrp="1"/>
          </p:cNvSpPr>
          <p:nvPr>
            <p:ph idx="1"/>
          </p:nvPr>
        </p:nvSpPr>
        <p:spPr>
          <a:xfrm>
            <a:off x="365760" y="1615440"/>
            <a:ext cx="11528556" cy="4047778"/>
          </a:xfrm>
        </p:spPr>
        <p:txBody>
          <a:bodyPr/>
          <a:lstStyle/>
          <a:p>
            <a:r>
              <a:rPr lang="en-US" dirty="0"/>
              <a:t>Tool selection: Select team IDE - Cloud9 AWS – </a:t>
            </a:r>
            <a:r>
              <a:rPr lang="en-US" dirty="0" err="1"/>
              <a:t>GoogleDocs</a:t>
            </a:r>
            <a:r>
              <a:rPr lang="en-US" dirty="0"/>
              <a:t> of IDEs.</a:t>
            </a:r>
          </a:p>
          <a:p>
            <a:r>
              <a:rPr lang="en-US" dirty="0"/>
              <a:t>Team policy: Behaviors, practices expected from my team.</a:t>
            </a:r>
          </a:p>
          <a:p>
            <a:r>
              <a:rPr lang="en-US" dirty="0"/>
              <a:t>Group reorg: What each team member needs - Guided ECP ST reorg.</a:t>
            </a:r>
          </a:p>
        </p:txBody>
      </p:sp>
    </p:spTree>
    <p:extLst>
      <p:ext uri="{BB962C8B-B14F-4D97-AF65-F5344CB8AC3E}">
        <p14:creationId xmlns:p14="http://schemas.microsoft.com/office/powerpoint/2010/main" val="389638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2031471" y="1719114"/>
            <a:ext cx="10157354" cy="563231"/>
          </a:xfrm>
        </p:spPr>
        <p:txBody>
          <a:bodyPr/>
          <a:lstStyle/>
          <a:p>
            <a:r>
              <a:rPr lang="en-US" sz="3600" dirty="0">
                <a:ea typeface="ＭＳ Ｐゴシック" pitchFamily="-107" charset="-128"/>
                <a:cs typeface="ＭＳ Ｐゴシック" pitchFamily="-107" charset="-128"/>
              </a:rPr>
              <a:t>Documenting Design</a:t>
            </a:r>
            <a:endParaRPr lang="en-US" sz="2400" dirty="0">
              <a:ea typeface="ＭＳ Ｐゴシック" pitchFamily="-107" charset="-128"/>
              <a:cs typeface="ＭＳ Ｐゴシック" pitchFamily="-107" charset="-128"/>
            </a:endParaRPr>
          </a:p>
        </p:txBody>
      </p:sp>
      <p:sp>
        <p:nvSpPr>
          <p:cNvPr id="2" name="Text Placeholder 1"/>
          <p:cNvSpPr>
            <a:spLocks noGrp="1"/>
          </p:cNvSpPr>
          <p:nvPr>
            <p:ph type="body" idx="1"/>
          </p:nvPr>
        </p:nvSpPr>
        <p:spPr>
          <a:xfrm>
            <a:off x="349321" y="3017165"/>
            <a:ext cx="11537879" cy="1490791"/>
          </a:xfrm>
        </p:spPr>
        <p:txBody>
          <a:bodyPr/>
          <a:lstStyle/>
          <a:p>
            <a:r>
              <a:rPr lang="en-US" sz="3200" i="1" dirty="0"/>
              <a:t>Fix mistakes before you write the software.</a:t>
            </a:r>
          </a:p>
        </p:txBody>
      </p:sp>
      <p:sp>
        <p:nvSpPr>
          <p:cNvPr id="3" name="Slide Number Placeholder 2"/>
          <p:cNvSpPr>
            <a:spLocks noGrp="1"/>
          </p:cNvSpPr>
          <p:nvPr>
            <p:ph type="sldNum" sz="quarter" idx="11"/>
          </p:nvPr>
        </p:nvSpPr>
        <p:spPr/>
        <p:txBody>
          <a:bodyPr/>
          <a:lstStyle/>
          <a:p>
            <a:pPr>
              <a:defRPr/>
            </a:pPr>
            <a:fld id="{B03B7FD5-3AA5-D245-A6C5-1E464BB3E557}" type="slidenum">
              <a:rPr lang="en-US" smtClean="0"/>
              <a:pPr>
                <a:defRPr/>
              </a:pPr>
              <a:t>58</a:t>
            </a:fld>
            <a:endParaRPr lang="en-US"/>
          </a:p>
        </p:txBody>
      </p:sp>
    </p:spTree>
    <p:extLst>
      <p:ext uri="{BB962C8B-B14F-4D97-AF65-F5344CB8AC3E}">
        <p14:creationId xmlns:p14="http://schemas.microsoft.com/office/powerpoint/2010/main" val="980851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6775" y="107830"/>
            <a:ext cx="11372473" cy="510909"/>
          </a:xfrm>
        </p:spPr>
        <p:txBody>
          <a:bodyPr/>
          <a:lstStyle/>
          <a:p>
            <a:r>
              <a:rPr lang="en-US" dirty="0"/>
              <a:t>Planning tools: Use what you know</a:t>
            </a:r>
          </a:p>
        </p:txBody>
      </p:sp>
      <p:sp>
        <p:nvSpPr>
          <p:cNvPr id="11" name="Rectangle 5"/>
          <p:cNvSpPr>
            <a:spLocks noGrp="1" noChangeArrowheads="1"/>
          </p:cNvSpPr>
          <p:nvPr>
            <p:ph type="ftr" sz="quarter" idx="11"/>
          </p:nvPr>
        </p:nvSpPr>
        <p:spPr>
          <a:xfrm>
            <a:off x="0" y="6519863"/>
            <a:ext cx="2895600" cy="284162"/>
          </a:xfrm>
        </p:spPr>
        <p:txBody>
          <a:bodyPr/>
          <a:lstStyle>
            <a:lvl1pPr algn="ctr" defTabSz="409575" fontAlgn="base" hangingPunct="0">
              <a:spcBef>
                <a:spcPct val="0"/>
              </a:spcBef>
              <a:spcAft>
                <a:spcPct val="0"/>
              </a:spcAft>
              <a:defRPr sz="1400">
                <a:solidFill>
                  <a:srgbClr val="FFFFFF"/>
                </a:solidFill>
                <a:latin typeface="Calibri"/>
                <a:ea typeface="ＭＳ Ｐゴシック" charset="0"/>
                <a:cs typeface="Calibri"/>
              </a:defRPr>
            </a:lvl1pPr>
          </a:lstStyle>
          <a:p>
            <a:pPr>
              <a:defRPr/>
            </a:pPr>
            <a:r>
              <a:rPr lang="en-US" dirty="0"/>
              <a:t>Michael Heroux SIAM CSE 2017</a:t>
            </a:r>
          </a:p>
        </p:txBody>
      </p:sp>
      <p:sp>
        <p:nvSpPr>
          <p:cNvPr id="4" name="TextBox 3"/>
          <p:cNvSpPr txBox="1"/>
          <p:nvPr/>
        </p:nvSpPr>
        <p:spPr>
          <a:xfrm>
            <a:off x="6323012" y="1014733"/>
            <a:ext cx="3518912" cy="106182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sz="900" dirty="0" err="1"/>
              <a:t>KokkosKernels</a:t>
            </a:r>
            <a:r>
              <a:rPr lang="en-US" sz="900" dirty="0"/>
              <a:t> - add design note for discussion.</a:t>
            </a:r>
          </a:p>
          <a:p>
            <a:pPr algn="l"/>
            <a:r>
              <a:rPr lang="en-US" sz="900" dirty="0"/>
              <a:t>This design note is very informal and working note for discussion.</a:t>
            </a:r>
          </a:p>
          <a:p>
            <a:pPr algn="l"/>
            <a:r>
              <a:rPr lang="is-IS" sz="900" dirty="0"/>
              <a:t>…</a:t>
            </a:r>
            <a:endParaRPr lang="en-US" sz="900" dirty="0"/>
          </a:p>
          <a:p>
            <a:pPr algn="l"/>
            <a:br>
              <a:rPr lang="en-US" sz="900" dirty="0"/>
            </a:br>
            <a:endParaRPr lang="en-US" sz="900" dirty="0"/>
          </a:p>
          <a:p>
            <a:pPr algn="l"/>
            <a:r>
              <a:rPr lang="en-US" sz="900" dirty="0"/>
              <a:t>For typeset, "make"</a:t>
            </a:r>
          </a:p>
          <a:p>
            <a:pPr algn="l"/>
            <a:endParaRPr lang="en-US" sz="9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9612" y="762000"/>
            <a:ext cx="4003378" cy="5638800"/>
          </a:xfrm>
          <a:prstGeom prst="rect">
            <a:avLst/>
          </a:prstGeom>
        </p:spPr>
      </p:pic>
      <p:sp>
        <p:nvSpPr>
          <p:cNvPr id="6" name="TextBox 5"/>
          <p:cNvSpPr txBox="1"/>
          <p:nvPr/>
        </p:nvSpPr>
        <p:spPr>
          <a:xfrm>
            <a:off x="7562298" y="1545647"/>
            <a:ext cx="276870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sz="900" dirty="0" err="1"/>
              <a:t>KokkosKernels</a:t>
            </a:r>
            <a:r>
              <a:rPr lang="en-US" sz="900" dirty="0"/>
              <a:t> - add more algorithm variants.</a:t>
            </a:r>
          </a:p>
          <a:p>
            <a:pPr algn="l"/>
            <a:r>
              <a:rPr lang="en-US" sz="900" dirty="0"/>
              <a:t>In this algorithm design, I have a few assumptions.</a:t>
            </a:r>
          </a:p>
          <a:p>
            <a:pPr algn="l"/>
            <a:r>
              <a:rPr lang="is-IS" sz="900" dirty="0"/>
              <a:t>…</a:t>
            </a:r>
            <a:endParaRPr lang="en-US" sz="900" dirty="0"/>
          </a:p>
          <a:p>
            <a:pPr algn="l"/>
            <a:endParaRPr lang="en-US" sz="900" dirty="0"/>
          </a:p>
        </p:txBody>
      </p:sp>
      <p:sp>
        <p:nvSpPr>
          <p:cNvPr id="7" name="TextBox 6"/>
          <p:cNvSpPr txBox="1"/>
          <p:nvPr/>
        </p:nvSpPr>
        <p:spPr>
          <a:xfrm>
            <a:off x="7367372" y="768511"/>
            <a:ext cx="1579278" cy="2616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sz="1100" dirty="0"/>
              <a:t>Commit </a:t>
            </a:r>
            <a:r>
              <a:rPr lang="en-US" sz="1100"/>
              <a:t>log messages</a:t>
            </a:r>
            <a:endParaRPr lang="en-US" sz="1100" dirty="0"/>
          </a:p>
        </p:txBody>
      </p:sp>
      <p:sp>
        <p:nvSpPr>
          <p:cNvPr id="8" name="TextBox 7"/>
          <p:cNvSpPr txBox="1"/>
          <p:nvPr/>
        </p:nvSpPr>
        <p:spPr>
          <a:xfrm>
            <a:off x="1827213" y="741850"/>
            <a:ext cx="1800493" cy="2616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sz="1100"/>
              <a:t>Latex Planning Document</a:t>
            </a:r>
            <a:endParaRPr lang="en-US" sz="1100" dirty="0"/>
          </a:p>
        </p:txBody>
      </p:sp>
      <p:sp>
        <p:nvSpPr>
          <p:cNvPr id="9" name="Content Placeholder 2"/>
          <p:cNvSpPr txBox="1">
            <a:spLocks/>
          </p:cNvSpPr>
          <p:nvPr/>
        </p:nvSpPr>
        <p:spPr>
          <a:xfrm>
            <a:off x="5982990" y="2819400"/>
            <a:ext cx="4607222" cy="2743200"/>
          </a:xfrm>
          <a:prstGeom prst="rect">
            <a:avLst/>
          </a:prstGeom>
          <a:ln>
            <a:solidFill>
              <a:schemeClr val="dk1"/>
            </a:solidFill>
          </a:ln>
        </p:spPr>
        <p:txBody>
          <a:bodyPr/>
          <a:lstStyle>
            <a:lvl1pPr marL="342900" indent="-342900" algn="l" rtl="0" eaLnBrk="0" fontAlgn="base" hangingPunct="0">
              <a:spcBef>
                <a:spcPct val="20000"/>
              </a:spcBef>
              <a:spcAft>
                <a:spcPct val="0"/>
              </a:spcAft>
              <a:buClr>
                <a:srgbClr val="102E54"/>
              </a:buClr>
              <a:buFont typeface="Wingdings" charset="0"/>
              <a:buChar char="§"/>
              <a:defRPr sz="2400">
                <a:solidFill>
                  <a:schemeClr val="tx1"/>
                </a:solidFill>
                <a:latin typeface="Calibri"/>
                <a:ea typeface="ＭＳ Ｐゴシック" charset="-128"/>
                <a:cs typeface="Calibri"/>
              </a:defRPr>
            </a:lvl1pPr>
            <a:lvl2pPr marL="742950" indent="-285750" algn="l" rtl="0" eaLnBrk="0" fontAlgn="base" hangingPunct="0">
              <a:spcBef>
                <a:spcPct val="20000"/>
              </a:spcBef>
              <a:spcAft>
                <a:spcPct val="0"/>
              </a:spcAft>
              <a:buClr>
                <a:srgbClr val="800000"/>
              </a:buClr>
              <a:buFont typeface="Wingdings" charset="0"/>
              <a:buChar char="§"/>
              <a:defRPr sz="2000">
                <a:solidFill>
                  <a:schemeClr val="tx1"/>
                </a:solidFill>
                <a:latin typeface="Calibri"/>
                <a:ea typeface="ＭＳ Ｐゴシック" pitchFamily="-112" charset="-128"/>
                <a:cs typeface="Calibri"/>
              </a:defRPr>
            </a:lvl2pPr>
            <a:lvl3pPr marL="1143000" indent="-228600" algn="l" rtl="0" eaLnBrk="0" fontAlgn="base" hangingPunct="0">
              <a:spcBef>
                <a:spcPct val="20000"/>
              </a:spcBef>
              <a:spcAft>
                <a:spcPct val="0"/>
              </a:spcAft>
              <a:buClr>
                <a:srgbClr val="9E8C78"/>
              </a:buClr>
              <a:buFont typeface="Wingdings" charset="0"/>
              <a:buChar char="§"/>
              <a:defRPr>
                <a:solidFill>
                  <a:schemeClr val="tx1"/>
                </a:solidFill>
                <a:latin typeface="Calibri"/>
                <a:ea typeface="ＭＳ Ｐゴシック" pitchFamily="-112" charset="-128"/>
                <a:cs typeface="Calibri"/>
              </a:defRPr>
            </a:lvl3pPr>
            <a:lvl4pPr marL="1600200" indent="-228600" algn="l" rtl="0" eaLnBrk="0" fontAlgn="base" hangingPunct="0">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0" fontAlgn="base" hangingPunct="0">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buNone/>
            </a:pPr>
            <a:r>
              <a:rPr lang="en-US" sz="2000" kern="0" dirty="0" err="1"/>
              <a:t>KokkosKernels</a:t>
            </a:r>
            <a:r>
              <a:rPr lang="en-US" sz="2000" kern="0" dirty="0"/>
              <a:t>: </a:t>
            </a:r>
            <a:br>
              <a:rPr lang="en-US" sz="2000" kern="0" dirty="0"/>
            </a:br>
            <a:r>
              <a:rPr lang="en-US" sz="2000" kern="0" dirty="0"/>
              <a:t>Micro &amp; Batched BLAS Design Document</a:t>
            </a:r>
          </a:p>
          <a:p>
            <a:r>
              <a:rPr lang="en-US" sz="1800" kern="0" dirty="0"/>
              <a:t>6 weeks: Design by </a:t>
            </a:r>
            <a:r>
              <a:rPr lang="en-US" sz="1800" kern="0" dirty="0" err="1"/>
              <a:t>LaTeX</a:t>
            </a:r>
            <a:r>
              <a:rPr lang="en-US" sz="1800" kern="0" dirty="0"/>
              <a:t>.</a:t>
            </a:r>
          </a:p>
          <a:p>
            <a:pPr lvl="1"/>
            <a:r>
              <a:rPr lang="en-US" sz="1400" kern="0" dirty="0"/>
              <a:t>Review by diverse experts.</a:t>
            </a:r>
          </a:p>
          <a:p>
            <a:pPr lvl="1"/>
            <a:r>
              <a:rPr lang="en-US" sz="1400" kern="0" dirty="0"/>
              <a:t>Significant design changes: In text only.</a:t>
            </a:r>
          </a:p>
          <a:p>
            <a:r>
              <a:rPr lang="en-US" sz="1800" kern="0" dirty="0"/>
              <a:t>2 weeks: Write code.</a:t>
            </a:r>
          </a:p>
          <a:p>
            <a:endParaRPr lang="en-US" sz="1800" kern="0" dirty="0"/>
          </a:p>
          <a:p>
            <a:pPr marL="0" indent="0">
              <a:buNone/>
            </a:pPr>
            <a:r>
              <a:rPr lang="en-US" sz="2000" kern="0" dirty="0"/>
              <a:t>Message: </a:t>
            </a:r>
            <a:r>
              <a:rPr lang="en-US" sz="2000" i="1" kern="0" dirty="0"/>
              <a:t>Use the tools you know.</a:t>
            </a:r>
          </a:p>
        </p:txBody>
      </p:sp>
      <p:sp>
        <p:nvSpPr>
          <p:cNvPr id="10" name="TextBox 9"/>
          <p:cNvSpPr txBox="1"/>
          <p:nvPr/>
        </p:nvSpPr>
        <p:spPr>
          <a:xfrm>
            <a:off x="7100811" y="5648816"/>
            <a:ext cx="3038011" cy="2616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sz="1100" dirty="0"/>
              <a:t>Courtesy: </a:t>
            </a:r>
            <a:r>
              <a:rPr lang="en-US" sz="1100" dirty="0" err="1"/>
              <a:t>KokkosKernels</a:t>
            </a:r>
            <a:r>
              <a:rPr lang="en-US" sz="1100" dirty="0"/>
              <a:t> Development Team</a:t>
            </a:r>
          </a:p>
        </p:txBody>
      </p:sp>
    </p:spTree>
    <p:extLst>
      <p:ext uri="{BB962C8B-B14F-4D97-AF65-F5344CB8AC3E}">
        <p14:creationId xmlns:p14="http://schemas.microsoft.com/office/powerpoint/2010/main" val="421498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1948383" y="1821822"/>
            <a:ext cx="10157354" cy="563231"/>
          </a:xfrm>
        </p:spPr>
        <p:txBody>
          <a:bodyPr/>
          <a:lstStyle/>
          <a:p>
            <a:r>
              <a:rPr lang="en-US" sz="3600" dirty="0">
                <a:ea typeface="ＭＳ Ｐゴシック" pitchFamily="-107" charset="-128"/>
                <a:cs typeface="ＭＳ Ｐゴシック" pitchFamily="-107" charset="-128"/>
              </a:rPr>
              <a:t>Transparency &amp; Reproducibility</a:t>
            </a:r>
            <a:endParaRPr lang="en-US" sz="2400" dirty="0">
              <a:ea typeface="ＭＳ Ｐゴシック" pitchFamily="-107" charset="-128"/>
              <a:cs typeface="ＭＳ Ｐゴシック" pitchFamily="-107" charset="-128"/>
            </a:endParaRPr>
          </a:p>
        </p:txBody>
      </p:sp>
      <p:sp>
        <p:nvSpPr>
          <p:cNvPr id="2" name="Text Placeholder 1"/>
          <p:cNvSpPr>
            <a:spLocks noGrp="1"/>
          </p:cNvSpPr>
          <p:nvPr>
            <p:ph type="body" idx="1"/>
          </p:nvPr>
        </p:nvSpPr>
        <p:spPr>
          <a:xfrm>
            <a:off x="349321" y="3017165"/>
            <a:ext cx="11537879" cy="1490791"/>
          </a:xfrm>
        </p:spPr>
        <p:txBody>
          <a:bodyPr/>
          <a:lstStyle/>
          <a:p>
            <a:r>
              <a:rPr lang="en-US" sz="3200" i="1" dirty="0"/>
              <a:t>Why we pursue better software practices</a:t>
            </a:r>
          </a:p>
        </p:txBody>
      </p:sp>
      <p:sp>
        <p:nvSpPr>
          <p:cNvPr id="3" name="Slide Number Placeholder 2"/>
          <p:cNvSpPr>
            <a:spLocks noGrp="1"/>
          </p:cNvSpPr>
          <p:nvPr>
            <p:ph type="sldNum" sz="quarter" idx="11"/>
          </p:nvPr>
        </p:nvSpPr>
        <p:spPr/>
        <p:txBody>
          <a:bodyPr/>
          <a:lstStyle/>
          <a:p>
            <a:pPr>
              <a:defRPr/>
            </a:pPr>
            <a:fld id="{B03B7FD5-3AA5-D245-A6C5-1E464BB3E557}" type="slidenum">
              <a:rPr lang="en-US" smtClean="0"/>
              <a:pPr>
                <a:defRPr/>
              </a:pPr>
              <a:t>6</a:t>
            </a:fld>
            <a:endParaRPr lang="en-US"/>
          </a:p>
        </p:txBody>
      </p:sp>
    </p:spTree>
    <p:extLst>
      <p:ext uri="{BB962C8B-B14F-4D97-AF65-F5344CB8AC3E}">
        <p14:creationId xmlns:p14="http://schemas.microsoft.com/office/powerpoint/2010/main" val="4679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1900051" y="1752600"/>
            <a:ext cx="9399227" cy="563231"/>
          </a:xfrm>
        </p:spPr>
        <p:txBody>
          <a:bodyPr/>
          <a:lstStyle/>
          <a:p>
            <a:r>
              <a:rPr lang="en-US" sz="3600" dirty="0">
                <a:ea typeface="ＭＳ Ｐゴシック" pitchFamily="-107" charset="-128"/>
                <a:cs typeface="ＭＳ Ｐゴシック" pitchFamily="-107" charset="-128"/>
              </a:rPr>
              <a:t>How To Get Better</a:t>
            </a:r>
            <a:endParaRPr lang="en-US" sz="2400" dirty="0">
              <a:ea typeface="ＭＳ Ｐゴシック" pitchFamily="-107" charset="-128"/>
              <a:cs typeface="ＭＳ Ｐゴシック" pitchFamily="-107" charset="-128"/>
            </a:endParaRPr>
          </a:p>
        </p:txBody>
      </p:sp>
      <p:sp>
        <p:nvSpPr>
          <p:cNvPr id="2" name="Text Placeholder 1"/>
          <p:cNvSpPr>
            <a:spLocks noGrp="1"/>
          </p:cNvSpPr>
          <p:nvPr>
            <p:ph type="body" idx="1"/>
          </p:nvPr>
        </p:nvSpPr>
        <p:spPr>
          <a:xfrm>
            <a:off x="349321" y="3017165"/>
            <a:ext cx="11537879" cy="1490791"/>
          </a:xfrm>
        </p:spPr>
        <p:txBody>
          <a:bodyPr/>
          <a:lstStyle/>
          <a:p>
            <a:r>
              <a:rPr lang="en-US" sz="3200" i="1" dirty="0"/>
              <a:t>“Use iteration and incrementation only for projects you want to succeed.”</a:t>
            </a:r>
          </a:p>
          <a:p>
            <a:pPr marL="457200" indent="-457200" algn="r">
              <a:buFontTx/>
              <a:buChar char="-"/>
            </a:pPr>
            <a:r>
              <a:rPr lang="en-US" sz="3200" i="1" dirty="0"/>
              <a:t>Adaption of Martin Fowler quote</a:t>
            </a:r>
          </a:p>
        </p:txBody>
      </p:sp>
      <p:sp>
        <p:nvSpPr>
          <p:cNvPr id="3" name="Slide Number Placeholder 2"/>
          <p:cNvSpPr>
            <a:spLocks noGrp="1"/>
          </p:cNvSpPr>
          <p:nvPr>
            <p:ph type="sldNum" sz="quarter" idx="11"/>
          </p:nvPr>
        </p:nvSpPr>
        <p:spPr/>
        <p:txBody>
          <a:bodyPr/>
          <a:lstStyle/>
          <a:p>
            <a:pPr>
              <a:defRPr/>
            </a:pPr>
            <a:fld id="{B03B7FD5-3AA5-D245-A6C5-1E464BB3E557}" type="slidenum">
              <a:rPr lang="en-US" smtClean="0"/>
              <a:pPr>
                <a:defRPr/>
              </a:pPr>
              <a:t>60</a:t>
            </a:fld>
            <a:endParaRPr lang="en-US"/>
          </a:p>
        </p:txBody>
      </p:sp>
    </p:spTree>
    <p:extLst>
      <p:ext uri="{BB962C8B-B14F-4D97-AF65-F5344CB8AC3E}">
        <p14:creationId xmlns:p14="http://schemas.microsoft.com/office/powerpoint/2010/main" val="2140396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36353"/>
            <a:ext cx="11372473" cy="510909"/>
          </a:xfrm>
        </p:spPr>
        <p:txBody>
          <a:bodyPr/>
          <a:lstStyle/>
          <a:p>
            <a:r>
              <a:rPr lang="en-US" b="0" dirty="0"/>
              <a:t>Basic Strategy for Introducing Things We Will Talk About</a:t>
            </a:r>
          </a:p>
        </p:txBody>
      </p:sp>
      <p:grpSp>
        <p:nvGrpSpPr>
          <p:cNvPr id="24" name="Group 23"/>
          <p:cNvGrpSpPr/>
          <p:nvPr/>
        </p:nvGrpSpPr>
        <p:grpSpPr>
          <a:xfrm>
            <a:off x="365760" y="734223"/>
            <a:ext cx="9419039" cy="5238177"/>
            <a:chOff x="6447844" y="986418"/>
            <a:chExt cx="5291420" cy="4925788"/>
          </a:xfrm>
        </p:grpSpPr>
        <p:sp>
          <p:nvSpPr>
            <p:cNvPr id="23" name="Rectangle 22"/>
            <p:cNvSpPr/>
            <p:nvPr/>
          </p:nvSpPr>
          <p:spPr>
            <a:xfrm>
              <a:off x="6447844" y="996584"/>
              <a:ext cx="5291420" cy="4915622"/>
            </a:xfrm>
            <a:prstGeom prst="rect">
              <a:avLst/>
            </a:prstGeom>
            <a:solidFill>
              <a:schemeClr val="bg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nSpc>
                  <a:spcPct val="90000"/>
                </a:lnSpc>
              </a:pPr>
              <a:endParaRPr lang="en-US" sz="1600" dirty="0">
                <a:solidFill>
                  <a:prstClr val="black"/>
                </a:solidFill>
              </a:endParaRPr>
            </a:p>
          </p:txBody>
        </p:sp>
        <p:sp>
          <p:nvSpPr>
            <p:cNvPr id="5" name="Content Placeholder 2"/>
            <p:cNvSpPr txBox="1">
              <a:spLocks/>
            </p:cNvSpPr>
            <p:nvPr/>
          </p:nvSpPr>
          <p:spPr bwMode="auto">
            <a:xfrm>
              <a:off x="6469598" y="986418"/>
              <a:ext cx="5248323" cy="4924216"/>
            </a:xfrm>
            <a:prstGeom prst="rect">
              <a:avLst/>
            </a:prstGeom>
            <a:noFill/>
            <a:ln w="9525">
              <a:noFill/>
              <a:miter lim="800000"/>
              <a:headEnd/>
              <a:tailEnd/>
            </a:ln>
          </p:spPr>
          <p:txBody>
            <a:bodyPr vert="horz" wrap="square" lIns="68598" tIns="34299" rIns="68598" bIns="34299"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prstClr val="black"/>
                </a:buClr>
              </a:pPr>
              <a:r>
                <a:rPr lang="en-US" sz="2000" dirty="0">
                  <a:solidFill>
                    <a:prstClr val="black"/>
                  </a:solidFill>
                </a:rPr>
                <a:t>Identify, analyze, prototype, test, revise, deploy. Repeat.</a:t>
              </a:r>
            </a:p>
            <a:p>
              <a:pPr>
                <a:buClr>
                  <a:prstClr val="black"/>
                </a:buClr>
              </a:pPr>
              <a:r>
                <a:rPr lang="en-US" sz="2000" dirty="0">
                  <a:solidFill>
                    <a:prstClr val="black"/>
                  </a:solidFill>
                </a:rPr>
                <a:t>Realistic: There is a cost.</a:t>
              </a:r>
            </a:p>
            <a:p>
              <a:pPr lvl="1">
                <a:buClr>
                  <a:prstClr val="black"/>
                </a:buClr>
              </a:pPr>
              <a:r>
                <a:rPr lang="en-US" sz="2000" dirty="0">
                  <a:solidFill>
                    <a:prstClr val="black"/>
                  </a:solidFill>
                </a:rPr>
                <a:t>Startup: Overhead</a:t>
              </a:r>
            </a:p>
            <a:p>
              <a:pPr lvl="1">
                <a:buClr>
                  <a:prstClr val="black"/>
                </a:buClr>
              </a:pPr>
              <a:r>
                <a:rPr lang="en-US" sz="2000" dirty="0">
                  <a:solidFill>
                    <a:prstClr val="black"/>
                  </a:solidFill>
                </a:rPr>
                <a:t>Payoff: Best if soon, clear</a:t>
              </a:r>
            </a:p>
            <a:p>
              <a:pPr>
                <a:buClr>
                  <a:prstClr val="black"/>
                </a:buClr>
              </a:pPr>
              <a:endParaRPr lang="en-US" sz="2000" dirty="0">
                <a:solidFill>
                  <a:prstClr val="black"/>
                </a:solidFill>
              </a:endParaRPr>
            </a:p>
            <a:p>
              <a:pPr>
                <a:buClr>
                  <a:prstClr val="black"/>
                </a:buClr>
              </a:pPr>
              <a:endParaRPr lang="en-US" sz="2000" dirty="0">
                <a:solidFill>
                  <a:prstClr val="black"/>
                </a:solidFill>
              </a:endParaRPr>
            </a:p>
            <a:p>
              <a:pPr>
                <a:buClr>
                  <a:prstClr val="black"/>
                </a:buClr>
              </a:pPr>
              <a:endParaRPr lang="en-US" sz="2000" dirty="0">
                <a:solidFill>
                  <a:prstClr val="black"/>
                </a:solidFill>
              </a:endParaRPr>
            </a:p>
            <a:p>
              <a:pPr marL="0" indent="0">
                <a:buClr>
                  <a:prstClr val="black"/>
                </a:buClr>
                <a:buNone/>
              </a:pPr>
              <a:br>
                <a:rPr lang="en-US" sz="2000" dirty="0">
                  <a:solidFill>
                    <a:prstClr val="black"/>
                  </a:solidFill>
                </a:rPr>
              </a:br>
              <a:endParaRPr lang="en-US" sz="2000" dirty="0">
                <a:solidFill>
                  <a:prstClr val="black"/>
                </a:solidFill>
              </a:endParaRPr>
            </a:p>
            <a:p>
              <a:pPr>
                <a:buClr>
                  <a:prstClr val="black"/>
                </a:buClr>
              </a:pPr>
              <a:r>
                <a:rPr lang="en-US" sz="2000" dirty="0">
                  <a:solidFill>
                    <a:prstClr val="black"/>
                  </a:solidFill>
                </a:rPr>
                <a:t>Working model:</a:t>
              </a:r>
            </a:p>
            <a:p>
              <a:pPr lvl="1">
                <a:buClr>
                  <a:prstClr val="black"/>
                </a:buClr>
              </a:pPr>
              <a:r>
                <a:rPr lang="en-US" sz="2000" dirty="0">
                  <a:solidFill>
                    <a:prstClr val="black"/>
                  </a:solidFill>
                </a:rPr>
                <a:t>Reserve acceptable time/effort for improvement.</a:t>
              </a:r>
            </a:p>
            <a:p>
              <a:pPr lvl="1">
                <a:buClr>
                  <a:prstClr val="black"/>
                </a:buClr>
              </a:pPr>
              <a:r>
                <a:rPr lang="en-US" sz="2000" b="1" i="1" dirty="0">
                  <a:solidFill>
                    <a:prstClr val="black"/>
                  </a:solidFill>
                </a:rPr>
                <a:t>Improve how you do your work on the way to getting it done.</a:t>
              </a:r>
            </a:p>
            <a:p>
              <a:pPr lvl="1">
                <a:buClr>
                  <a:prstClr val="black"/>
                </a:buClr>
              </a:pPr>
              <a:r>
                <a:rPr lang="en-US" sz="2000" dirty="0">
                  <a:solidFill>
                    <a:prstClr val="black"/>
                  </a:solidFill>
                </a:rPr>
                <a:t>Repeat.</a:t>
              </a:r>
            </a:p>
          </p:txBody>
        </p:sp>
        <p:grpSp>
          <p:nvGrpSpPr>
            <p:cNvPr id="8" name="Group 7"/>
            <p:cNvGrpSpPr/>
            <p:nvPr/>
          </p:nvGrpSpPr>
          <p:grpSpPr>
            <a:xfrm>
              <a:off x="7514083" y="2721661"/>
              <a:ext cx="3719104" cy="1805642"/>
              <a:chOff x="1328845" y="2801599"/>
              <a:chExt cx="4767155" cy="2764452"/>
            </a:xfrm>
          </p:grpSpPr>
          <p:cxnSp>
            <p:nvCxnSpPr>
              <p:cNvPr id="9" name="Straight Arrow Connector 8"/>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rot="16200000">
                <a:off x="1002286" y="3874266"/>
                <a:ext cx="910884" cy="257766"/>
              </a:xfrm>
              <a:prstGeom prst="rect">
                <a:avLst/>
              </a:prstGeom>
              <a:noFill/>
            </p:spPr>
            <p:txBody>
              <a:bodyPr wrap="none" rtlCol="0">
                <a:spAutoFit/>
              </a:bodyPr>
              <a:lstStyle/>
              <a:p>
                <a:pPr algn="l"/>
                <a:r>
                  <a:rPr lang="en-US" dirty="0">
                    <a:solidFill>
                      <a:prstClr val="black"/>
                    </a:solidFill>
                  </a:rPr>
                  <a:t>Cost</a:t>
                </a:r>
              </a:p>
            </p:txBody>
          </p:sp>
          <p:sp>
            <p:nvSpPr>
              <p:cNvPr id="12" name="TextBox 11"/>
              <p:cNvSpPr txBox="1"/>
              <p:nvPr/>
            </p:nvSpPr>
            <p:spPr>
              <a:xfrm>
                <a:off x="3228867" y="5053525"/>
                <a:ext cx="773299" cy="510379"/>
              </a:xfrm>
              <a:prstGeom prst="rect">
                <a:avLst/>
              </a:prstGeom>
              <a:noFill/>
            </p:spPr>
            <p:txBody>
              <a:bodyPr wrap="none" rtlCol="0">
                <a:spAutoFit/>
              </a:bodyPr>
              <a:lstStyle/>
              <a:p>
                <a:pPr algn="l"/>
                <a:r>
                  <a:rPr lang="en-US" dirty="0">
                    <a:solidFill>
                      <a:prstClr val="black"/>
                    </a:solidFill>
                  </a:rPr>
                  <a:t>Progress</a:t>
                </a:r>
              </a:p>
            </p:txBody>
          </p:sp>
          <p:cxnSp>
            <p:nvCxnSpPr>
              <p:cNvPr id="13" name="Straight Connector 12"/>
              <p:cNvCxnSpPr/>
              <p:nvPr/>
            </p:nvCxnSpPr>
            <p:spPr>
              <a:xfrm>
                <a:off x="5653635"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513456" y="5042028"/>
                <a:ext cx="468991" cy="510379"/>
              </a:xfrm>
              <a:prstGeom prst="rect">
                <a:avLst/>
              </a:prstGeom>
              <a:noFill/>
            </p:spPr>
            <p:txBody>
              <a:bodyPr wrap="none" rtlCol="0">
                <a:spAutoFit/>
              </a:bodyPr>
              <a:lstStyle/>
              <a:p>
                <a:pPr algn="l"/>
                <a:r>
                  <a:rPr lang="en-US" dirty="0">
                    <a:solidFill>
                      <a:prstClr val="black"/>
                    </a:solidFill>
                  </a:rPr>
                  <a:t>Start</a:t>
                </a:r>
              </a:p>
            </p:txBody>
          </p:sp>
          <p:sp>
            <p:nvSpPr>
              <p:cNvPr id="15" name="TextBox 14"/>
              <p:cNvSpPr txBox="1"/>
              <p:nvPr/>
            </p:nvSpPr>
            <p:spPr>
              <a:xfrm>
                <a:off x="5340663" y="5055672"/>
                <a:ext cx="558493" cy="510379"/>
              </a:xfrm>
              <a:prstGeom prst="rect">
                <a:avLst/>
              </a:prstGeom>
              <a:noFill/>
            </p:spPr>
            <p:txBody>
              <a:bodyPr wrap="none" rtlCol="0">
                <a:spAutoFit/>
              </a:bodyPr>
              <a:lstStyle/>
              <a:p>
                <a:pPr algn="l"/>
                <a:r>
                  <a:rPr lang="en-US" dirty="0">
                    <a:solidFill>
                      <a:prstClr val="black"/>
                    </a:solidFill>
                  </a:rPr>
                  <a:t>Finish</a:t>
                </a:r>
              </a:p>
            </p:txBody>
          </p:sp>
          <p:cxnSp>
            <p:nvCxnSpPr>
              <p:cNvPr id="16" name="Straight Connector 15"/>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057400" y="2801599"/>
                <a:ext cx="1533959" cy="893163"/>
                <a:chOff x="6663843" y="2292594"/>
                <a:chExt cx="1533959" cy="893163"/>
              </a:xfrm>
            </p:grpSpPr>
            <p:sp>
              <p:nvSpPr>
                <p:cNvPr id="20" name="TextBox 19"/>
                <p:cNvSpPr txBox="1"/>
                <p:nvPr/>
              </p:nvSpPr>
              <p:spPr>
                <a:xfrm>
                  <a:off x="7120196" y="2292594"/>
                  <a:ext cx="1077606" cy="893163"/>
                </a:xfrm>
                <a:prstGeom prst="rect">
                  <a:avLst/>
                </a:prstGeom>
                <a:noFill/>
              </p:spPr>
              <p:txBody>
                <a:bodyPr wrap="none" rtlCol="0">
                  <a:spAutoFit/>
                </a:bodyPr>
                <a:lstStyle/>
                <a:p>
                  <a:pPr algn="l"/>
                  <a:r>
                    <a:rPr lang="en-US" dirty="0">
                      <a:solidFill>
                        <a:prstClr val="black"/>
                      </a:solidFill>
                    </a:rPr>
                    <a:t>Old Process</a:t>
                  </a:r>
                </a:p>
                <a:p>
                  <a:pPr algn="l"/>
                  <a:r>
                    <a:rPr lang="en-US" dirty="0">
                      <a:solidFill>
                        <a:prstClr val="black"/>
                      </a:solidFill>
                    </a:rPr>
                    <a:t>New Process</a:t>
                  </a:r>
                </a:p>
              </p:txBody>
            </p:sp>
            <p:cxnSp>
              <p:nvCxnSpPr>
                <p:cNvPr id="21" name="Straight Connector 20"/>
                <p:cNvCxnSpPr/>
                <p:nvPr/>
              </p:nvCxnSpPr>
              <p:spPr>
                <a:xfrm>
                  <a:off x="6663843" y="2517899"/>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663843" y="2926740"/>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921485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77AA-11B3-4C84-9765-9D3523784550}"/>
              </a:ext>
            </a:extLst>
          </p:cNvPr>
          <p:cNvSpPr>
            <a:spLocks noGrp="1"/>
          </p:cNvSpPr>
          <p:nvPr>
            <p:ph type="title"/>
          </p:nvPr>
        </p:nvSpPr>
        <p:spPr>
          <a:xfrm>
            <a:off x="365760" y="411480"/>
            <a:ext cx="11372473" cy="510909"/>
          </a:xfrm>
        </p:spPr>
        <p:txBody>
          <a:bodyPr/>
          <a:lstStyle/>
          <a:p>
            <a:r>
              <a:rPr lang="en-US" b="0" dirty="0"/>
              <a:t>Productivity &amp; Sustainability Improvement Planning (PSIP)</a:t>
            </a:r>
          </a:p>
        </p:txBody>
      </p:sp>
      <p:pic>
        <p:nvPicPr>
          <p:cNvPr id="7" name="Picture 6">
            <a:extLst>
              <a:ext uri="{FF2B5EF4-FFF2-40B4-BE49-F238E27FC236}">
                <a16:creationId xmlns:a16="http://schemas.microsoft.com/office/drawing/2014/main" id="{2E56FBB3-27D3-434B-AA1D-64E27160D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01" y="936558"/>
            <a:ext cx="10271052" cy="5183371"/>
          </a:xfrm>
          <a:prstGeom prst="rect">
            <a:avLst/>
          </a:prstGeom>
        </p:spPr>
      </p:pic>
      <p:sp>
        <p:nvSpPr>
          <p:cNvPr id="3" name="TextBox 2">
            <a:extLst>
              <a:ext uri="{FF2B5EF4-FFF2-40B4-BE49-F238E27FC236}">
                <a16:creationId xmlns:a16="http://schemas.microsoft.com/office/drawing/2014/main" id="{A8336481-8C77-424A-B6AA-EE848ADED9E2}"/>
              </a:ext>
            </a:extLst>
          </p:cNvPr>
          <p:cNvSpPr txBox="1"/>
          <p:nvPr/>
        </p:nvSpPr>
        <p:spPr>
          <a:xfrm>
            <a:off x="1061911" y="6119929"/>
            <a:ext cx="5493876" cy="3416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nSpc>
                <a:spcPct val="90000"/>
              </a:lnSpc>
            </a:pPr>
            <a:r>
              <a:rPr lang="en-US" dirty="0">
                <a:hlinkClick r:id="rId3"/>
              </a:rPr>
              <a:t>https://betterscientificsoftware.github.io/PSIP-Tools/</a:t>
            </a:r>
            <a:r>
              <a:rPr lang="en-US" dirty="0"/>
              <a:t> </a:t>
            </a:r>
          </a:p>
        </p:txBody>
      </p:sp>
    </p:spTree>
    <p:extLst>
      <p:ext uri="{BB962C8B-B14F-4D97-AF65-F5344CB8AC3E}">
        <p14:creationId xmlns:p14="http://schemas.microsoft.com/office/powerpoint/2010/main" val="2381496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58DA-0952-564B-8134-FE92BEEB2909}"/>
              </a:ext>
            </a:extLst>
          </p:cNvPr>
          <p:cNvSpPr>
            <a:spLocks noGrp="1"/>
          </p:cNvSpPr>
          <p:nvPr>
            <p:ph type="title"/>
          </p:nvPr>
        </p:nvSpPr>
        <p:spPr>
          <a:xfrm>
            <a:off x="-803736" y="155286"/>
            <a:ext cx="11372473" cy="914400"/>
          </a:xfrm>
        </p:spPr>
        <p:txBody>
          <a:bodyPr/>
          <a:lstStyle/>
          <a:p>
            <a:pPr algn="r"/>
            <a:r>
              <a:rPr lang="en-US" sz="2400" dirty="0"/>
              <a:t>Productivity and Sustainability Improvement Planning (PSIP) </a:t>
            </a:r>
            <a:br>
              <a:rPr lang="en-US" sz="2400" dirty="0"/>
            </a:br>
            <a:r>
              <a:rPr lang="en-US" sz="2400" dirty="0"/>
              <a:t>Examples: EXAALT &amp; MPICH</a:t>
            </a:r>
          </a:p>
        </p:txBody>
      </p:sp>
      <p:sp>
        <p:nvSpPr>
          <p:cNvPr id="3" name="Content Placeholder 2">
            <a:extLst>
              <a:ext uri="{FF2B5EF4-FFF2-40B4-BE49-F238E27FC236}">
                <a16:creationId xmlns:a16="http://schemas.microsoft.com/office/drawing/2014/main" id="{01C7B6AF-21FE-E54D-8634-6EFDC7666787}"/>
              </a:ext>
            </a:extLst>
          </p:cNvPr>
          <p:cNvSpPr>
            <a:spLocks noGrp="1"/>
          </p:cNvSpPr>
          <p:nvPr>
            <p:ph idx="1"/>
          </p:nvPr>
        </p:nvSpPr>
        <p:spPr>
          <a:xfrm>
            <a:off x="603550" y="3910425"/>
            <a:ext cx="5315677" cy="2391015"/>
          </a:xfrm>
          <a:solidFill>
            <a:schemeClr val="bg1"/>
          </a:solidFill>
          <a:ln>
            <a:solidFill>
              <a:schemeClr val="tx1"/>
            </a:solidFill>
          </a:ln>
          <a:effectLst>
            <a:outerShdw blurRad="50800" dist="38100" dir="2700000" algn="tl" rotWithShape="0">
              <a:prstClr val="black">
                <a:alpha val="40000"/>
              </a:prstClr>
            </a:outerShdw>
          </a:effectLst>
        </p:spPr>
        <p:txBody>
          <a:bodyPr/>
          <a:lstStyle/>
          <a:p>
            <a:pPr marL="0" indent="0">
              <a:buNone/>
            </a:pPr>
            <a:r>
              <a:rPr lang="en-US" b="1" dirty="0"/>
              <a:t>MPICH</a:t>
            </a:r>
            <a:r>
              <a:rPr lang="en-US" dirty="0"/>
              <a:t> PSIP: Onboarding new team members </a:t>
            </a:r>
            <a:endParaRPr lang="en-US" sz="2000" b="1" dirty="0">
              <a:solidFill>
                <a:schemeClr val="accent1"/>
              </a:solidFill>
            </a:endParaRPr>
          </a:p>
          <a:p>
            <a:endParaRPr lang="en-US" dirty="0"/>
          </a:p>
        </p:txBody>
      </p:sp>
      <p:pic>
        <p:nvPicPr>
          <p:cNvPr id="6" name="Picture 5">
            <a:extLst>
              <a:ext uri="{FF2B5EF4-FFF2-40B4-BE49-F238E27FC236}">
                <a16:creationId xmlns:a16="http://schemas.microsoft.com/office/drawing/2014/main" id="{996879D9-30E3-724E-A531-27E17DBFBE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400" y="4742941"/>
            <a:ext cx="3224728" cy="1558499"/>
          </a:xfrm>
          <a:prstGeom prst="rect">
            <a:avLst/>
          </a:prstGeom>
        </p:spPr>
      </p:pic>
      <p:grpSp>
        <p:nvGrpSpPr>
          <p:cNvPr id="5" name="Group 15">
            <a:extLst>
              <a:ext uri="{FF2B5EF4-FFF2-40B4-BE49-F238E27FC236}">
                <a16:creationId xmlns:a16="http://schemas.microsoft.com/office/drawing/2014/main" id="{C8605534-EFBF-FD40-A7DE-C22038791B04}"/>
              </a:ext>
            </a:extLst>
          </p:cNvPr>
          <p:cNvGrpSpPr/>
          <p:nvPr/>
        </p:nvGrpSpPr>
        <p:grpSpPr>
          <a:xfrm>
            <a:off x="6295292" y="2761878"/>
            <a:ext cx="5442941" cy="3325147"/>
            <a:chOff x="6295292" y="2919046"/>
            <a:chExt cx="5442941" cy="3325147"/>
          </a:xfrm>
        </p:grpSpPr>
        <p:sp>
          <p:nvSpPr>
            <p:cNvPr id="7" name="Content Placeholder 2">
              <a:extLst>
                <a:ext uri="{FF2B5EF4-FFF2-40B4-BE49-F238E27FC236}">
                  <a16:creationId xmlns:a16="http://schemas.microsoft.com/office/drawing/2014/main" id="{F00BC0E2-D883-354A-ACAB-972A12582F7A}"/>
                </a:ext>
              </a:extLst>
            </p:cNvPr>
            <p:cNvSpPr txBox="1">
              <a:spLocks/>
            </p:cNvSpPr>
            <p:nvPr/>
          </p:nvSpPr>
          <p:spPr bwMode="auto">
            <a:xfrm>
              <a:off x="6295292" y="2919046"/>
              <a:ext cx="5442941" cy="332514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EXAALT </a:t>
              </a:r>
              <a:r>
                <a:rPr lang="en-US" dirty="0"/>
                <a:t>PSIP: Continuous integration (CI) testing </a:t>
              </a:r>
              <a:endParaRPr lang="en-US" sz="2000" b="1" dirty="0">
                <a:solidFill>
                  <a:schemeClr val="accent1"/>
                </a:solidFill>
              </a:endParaRPr>
            </a:p>
            <a:p>
              <a:pPr marL="0" indent="0">
                <a:buNone/>
              </a:pPr>
              <a:r>
                <a:rPr lang="en-US" sz="1400" dirty="0" err="1"/>
                <a:t>BSSw</a:t>
              </a:r>
              <a:r>
                <a:rPr lang="en-US" sz="1400" dirty="0"/>
                <a:t> blog article: </a:t>
              </a:r>
              <a:r>
                <a:rPr lang="en-US" sz="1400" dirty="0">
                  <a:hlinkClick r:id="rId3"/>
                </a:rPr>
                <a:t>Adopting Continuous Integration for Long Timescale Materials Simulation</a:t>
              </a:r>
              <a:r>
                <a:rPr lang="en-US" sz="1400" dirty="0"/>
                <a:t>, Rick Zamora (Sept 2018)</a:t>
              </a:r>
            </a:p>
            <a:p>
              <a:pPr marL="0" indent="0">
                <a:buNone/>
              </a:pPr>
              <a:endParaRPr lang="en-US" dirty="0"/>
            </a:p>
          </p:txBody>
        </p:sp>
        <p:pic>
          <p:nvPicPr>
            <p:cNvPr id="4" name="Picture 3">
              <a:extLst>
                <a:ext uri="{FF2B5EF4-FFF2-40B4-BE49-F238E27FC236}">
                  <a16:creationId xmlns:a16="http://schemas.microsoft.com/office/drawing/2014/main" id="{145692DD-B683-4847-98DD-D705CF1FBF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395" y="4376923"/>
              <a:ext cx="3923628" cy="1600840"/>
            </a:xfrm>
            <a:prstGeom prst="rect">
              <a:avLst/>
            </a:prstGeom>
          </p:spPr>
        </p:pic>
      </p:grpSp>
      <p:sp>
        <p:nvSpPr>
          <p:cNvPr id="17" name="Content Placeholder 2">
            <a:extLst>
              <a:ext uri="{FF2B5EF4-FFF2-40B4-BE49-F238E27FC236}">
                <a16:creationId xmlns:a16="http://schemas.microsoft.com/office/drawing/2014/main" id="{6DDE1C4F-77AD-FE4E-B62D-96FCE6AED110}"/>
              </a:ext>
            </a:extLst>
          </p:cNvPr>
          <p:cNvSpPr txBox="1">
            <a:spLocks/>
          </p:cNvSpPr>
          <p:nvPr/>
        </p:nvSpPr>
        <p:spPr bwMode="auto">
          <a:xfrm>
            <a:off x="6126335" y="1121749"/>
            <a:ext cx="5835748" cy="14451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PSIP workflow helps a team create user stories, identify areas for improvement, select a specific area and topic for a single improvement cycle, and then develop those improvements with specific metrics for success</a:t>
            </a:r>
            <a:r>
              <a:rPr lang="en-US" sz="2000" dirty="0">
                <a:solidFill>
                  <a:schemeClr val="accent1"/>
                </a:solidFill>
              </a:rPr>
              <a:t>.  </a:t>
            </a:r>
            <a:endParaRPr lang="en-US" sz="2000" b="1" dirty="0">
              <a:solidFill>
                <a:schemeClr val="accent1"/>
              </a:solidFill>
            </a:endParaRPr>
          </a:p>
        </p:txBody>
      </p:sp>
      <p:pic>
        <p:nvPicPr>
          <p:cNvPr id="10" name="Picture 9" descr="Slide1.jpg"/>
          <p:cNvPicPr>
            <a:picLocks noChangeAspect="1"/>
          </p:cNvPicPr>
          <p:nvPr/>
        </p:nvPicPr>
        <p:blipFill>
          <a:blip r:embed="rId5"/>
          <a:stretch>
            <a:fillRect/>
          </a:stretch>
        </p:blipFill>
        <p:spPr>
          <a:xfrm>
            <a:off x="603550" y="980834"/>
            <a:ext cx="5126278" cy="2791616"/>
          </a:xfrm>
          <a:prstGeom prst="rect">
            <a:avLst/>
          </a:prstGeom>
        </p:spPr>
      </p:pic>
      <p:pic>
        <p:nvPicPr>
          <p:cNvPr id="11" name="Picture 10">
            <a:extLst>
              <a:ext uri="{FF2B5EF4-FFF2-40B4-BE49-F238E27FC236}">
                <a16:creationId xmlns:a16="http://schemas.microsoft.com/office/drawing/2014/main" id="{D52BFB8D-58DD-4DB1-93BD-9D52D3B679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1160" y="6191152"/>
            <a:ext cx="1971212" cy="533060"/>
          </a:xfrm>
          <a:prstGeom prst="rect">
            <a:avLst/>
          </a:prstGeom>
        </p:spPr>
      </p:pic>
      <p:pic>
        <p:nvPicPr>
          <p:cNvPr id="12" name="Picture 11">
            <a:extLst>
              <a:ext uri="{FF2B5EF4-FFF2-40B4-BE49-F238E27FC236}">
                <a16:creationId xmlns:a16="http://schemas.microsoft.com/office/drawing/2014/main" id="{55912DB8-DD0B-4861-9A1E-BF8CD963D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8175" y="6268678"/>
            <a:ext cx="1126992" cy="488746"/>
          </a:xfrm>
          <a:prstGeom prst="rect">
            <a:avLst/>
          </a:prstGeom>
        </p:spPr>
      </p:pic>
    </p:spTree>
    <p:extLst>
      <p:ext uri="{BB962C8B-B14F-4D97-AF65-F5344CB8AC3E}">
        <p14:creationId xmlns:p14="http://schemas.microsoft.com/office/powerpoint/2010/main" val="3101391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i="1" dirty="0"/>
              <a:t>Calling out the best in team members</a:t>
            </a:r>
          </a:p>
        </p:txBody>
      </p:sp>
      <p:sp>
        <p:nvSpPr>
          <p:cNvPr id="6" name="Title 5"/>
          <p:cNvSpPr>
            <a:spLocks noGrp="1"/>
          </p:cNvSpPr>
          <p:nvPr>
            <p:ph type="title"/>
          </p:nvPr>
        </p:nvSpPr>
        <p:spPr>
          <a:xfrm>
            <a:off x="1923802" y="1752600"/>
            <a:ext cx="10073751" cy="667875"/>
          </a:xfrm>
        </p:spPr>
        <p:txBody>
          <a:bodyPr>
            <a:normAutofit/>
          </a:bodyPr>
          <a:lstStyle/>
          <a:p>
            <a:r>
              <a:rPr lang="en-US" dirty="0"/>
              <a:t>Personal Expectations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64</a:t>
            </a:fld>
            <a:endParaRPr kumimoji="0" lang="en-US" dirty="0">
              <a:solidFill>
                <a:srgbClr val="FFFFFF"/>
              </a:solidFill>
            </a:endParaRPr>
          </a:p>
        </p:txBody>
      </p:sp>
    </p:spTree>
    <p:extLst>
      <p:ext uri="{BB962C8B-B14F-4D97-AF65-F5344CB8AC3E}">
        <p14:creationId xmlns:p14="http://schemas.microsoft.com/office/powerpoint/2010/main" val="2481656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56295"/>
            <a:ext cx="8686800" cy="510909"/>
          </a:xfrm>
        </p:spPr>
        <p:txBody>
          <a:bodyPr/>
          <a:lstStyle/>
          <a:p>
            <a:r>
              <a:rPr lang="en-US" b="0" dirty="0"/>
              <a:t>Final Thoughts: Commitment to Quality</a:t>
            </a:r>
          </a:p>
        </p:txBody>
      </p:sp>
      <p:sp>
        <p:nvSpPr>
          <p:cNvPr id="3" name="Content Placeholder 2"/>
          <p:cNvSpPr>
            <a:spLocks noGrp="1"/>
          </p:cNvSpPr>
          <p:nvPr>
            <p:ph idx="1"/>
          </p:nvPr>
        </p:nvSpPr>
        <p:spPr>
          <a:xfrm>
            <a:off x="1673103" y="692309"/>
            <a:ext cx="9144000" cy="762767"/>
          </a:xfrm>
        </p:spPr>
        <p:txBody>
          <a:bodyPr/>
          <a:lstStyle/>
          <a:p>
            <a:pPr marL="171450" indent="0">
              <a:buNone/>
            </a:pPr>
            <a:r>
              <a:rPr lang="en-US" dirty="0"/>
              <a:t>Canadian engineers' oath (taken from Rudyard Kipling):</a:t>
            </a:r>
          </a:p>
          <a:p>
            <a:endParaRPr lang="en-US" dirty="0"/>
          </a:p>
          <a:p>
            <a:pPr marL="171450" indent="0" algn="r">
              <a:buNone/>
            </a:pPr>
            <a:r>
              <a:rPr lang="en-US" b="0" i="1" dirty="0"/>
              <a:t>My Time I will not refuse; </a:t>
            </a:r>
          </a:p>
          <a:p>
            <a:pPr marL="171450" indent="0" algn="r">
              <a:buNone/>
            </a:pPr>
            <a:r>
              <a:rPr lang="en-US" b="0" i="1" dirty="0"/>
              <a:t>my Thought I will not grudge; </a:t>
            </a:r>
          </a:p>
          <a:p>
            <a:pPr marL="171450" indent="0" algn="r">
              <a:buNone/>
            </a:pPr>
            <a:r>
              <a:rPr lang="en-US" b="0" i="1" dirty="0"/>
              <a:t>my Care I will not deny</a:t>
            </a:r>
          </a:p>
          <a:p>
            <a:pPr marL="171450" indent="0" algn="r">
              <a:buNone/>
            </a:pPr>
            <a:r>
              <a:rPr lang="en-US" b="0" i="1" dirty="0"/>
              <a:t> toward the </a:t>
            </a:r>
            <a:r>
              <a:rPr lang="en-US" b="0" i="1" dirty="0" err="1"/>
              <a:t>honour</a:t>
            </a:r>
            <a:r>
              <a:rPr lang="en-US" b="0" i="1" dirty="0"/>
              <a:t>, use, </a:t>
            </a:r>
          </a:p>
          <a:p>
            <a:pPr marL="171450" indent="0" algn="r">
              <a:buNone/>
            </a:pPr>
            <a:r>
              <a:rPr lang="en-US" b="0" i="1" dirty="0"/>
              <a:t>stability and perfection of </a:t>
            </a:r>
          </a:p>
          <a:p>
            <a:pPr marL="171450" indent="0" algn="r">
              <a:buNone/>
            </a:pPr>
            <a:r>
              <a:rPr lang="en-US" b="0" i="1" dirty="0"/>
              <a:t>any works to which I may be </a:t>
            </a:r>
          </a:p>
          <a:p>
            <a:pPr marL="171450" indent="0" algn="r">
              <a:buNone/>
            </a:pPr>
            <a:r>
              <a:rPr lang="en-US" b="0" i="1" dirty="0"/>
              <a:t>called to set my hand</a:t>
            </a:r>
            <a:r>
              <a:rPr lang="en-US" i="1" dirty="0"/>
              <a:t>.</a:t>
            </a:r>
            <a:endParaRPr lang="en-US" sz="2000" i="1" dirty="0"/>
          </a:p>
        </p:txBody>
      </p:sp>
      <p:pic>
        <p:nvPicPr>
          <p:cNvPr id="5" name="Picture 4"/>
          <p:cNvPicPr>
            <a:picLocks noChangeAspect="1"/>
          </p:cNvPicPr>
          <p:nvPr/>
        </p:nvPicPr>
        <p:blipFill>
          <a:blip r:embed="rId2"/>
          <a:stretch>
            <a:fillRect/>
          </a:stretch>
        </p:blipFill>
        <p:spPr>
          <a:xfrm>
            <a:off x="1071362" y="1854586"/>
            <a:ext cx="4845610" cy="3244828"/>
          </a:xfrm>
          <a:prstGeom prst="rect">
            <a:avLst/>
          </a:prstGeom>
        </p:spPr>
      </p:pic>
      <p:sp>
        <p:nvSpPr>
          <p:cNvPr id="6" name="TextBox 5"/>
          <p:cNvSpPr txBox="1"/>
          <p:nvPr/>
        </p:nvSpPr>
        <p:spPr>
          <a:xfrm>
            <a:off x="336237" y="5384178"/>
            <a:ext cx="616707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www.egbc.ca</a:t>
            </a:r>
            <a:r>
              <a:rPr lang="en-US" dirty="0"/>
              <a:t>/Member-Programs/Students/Iron-Ring</a:t>
            </a:r>
          </a:p>
        </p:txBody>
      </p:sp>
    </p:spTree>
    <p:extLst>
      <p:ext uri="{BB962C8B-B14F-4D97-AF65-F5344CB8AC3E}">
        <p14:creationId xmlns:p14="http://schemas.microsoft.com/office/powerpoint/2010/main" val="642900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3" y="3313"/>
            <a:ext cx="7459663" cy="510909"/>
          </a:xfrm>
        </p:spPr>
        <p:txBody>
          <a:bodyPr/>
          <a:lstStyle/>
          <a:p>
            <a:r>
              <a:rPr lang="en-US" dirty="0"/>
              <a:t>A Few Concrete Recommendations</a:t>
            </a:r>
          </a:p>
        </p:txBody>
      </p:sp>
      <p:sp>
        <p:nvSpPr>
          <p:cNvPr id="3" name="Content Placeholder 2"/>
          <p:cNvSpPr>
            <a:spLocks noGrp="1"/>
          </p:cNvSpPr>
          <p:nvPr>
            <p:ph idx="1"/>
          </p:nvPr>
        </p:nvSpPr>
        <p:spPr>
          <a:xfrm>
            <a:off x="398206" y="1578079"/>
            <a:ext cx="10268206" cy="4586748"/>
          </a:xfrm>
        </p:spPr>
        <p:txBody>
          <a:bodyPr/>
          <a:lstStyle/>
          <a:p>
            <a:r>
              <a:rPr lang="en-US" dirty="0"/>
              <a:t>GitHub stats: Easy to find who made the most commits.</a:t>
            </a:r>
          </a:p>
          <a:p>
            <a:pPr lvl="1"/>
            <a:r>
              <a:rPr lang="en-US" dirty="0"/>
              <a:t>Some people: Pride in their high ranking.</a:t>
            </a:r>
          </a:p>
          <a:p>
            <a:endParaRPr lang="en-US" dirty="0"/>
          </a:p>
          <a:p>
            <a:r>
              <a:rPr lang="en-US" dirty="0"/>
              <a:t>Instead, be the person who ranks high in these ways:</a:t>
            </a:r>
          </a:p>
          <a:p>
            <a:pPr lvl="1"/>
            <a:r>
              <a:rPr lang="en-US" dirty="0"/>
              <a:t>Writes up requirements, analysis and design, even if simple.</a:t>
            </a:r>
          </a:p>
          <a:p>
            <a:pPr lvl="1"/>
            <a:r>
              <a:rPr lang="en-US" dirty="0"/>
              <a:t>Writes good GitHub issues, tracks their progress to completion.</a:t>
            </a:r>
          </a:p>
          <a:p>
            <a:pPr lvl="1"/>
            <a:r>
              <a:rPr lang="en-US" dirty="0"/>
              <a:t>Comments on, tests and accepts pull requests.</a:t>
            </a:r>
          </a:p>
          <a:p>
            <a:pPr lvl="1"/>
            <a:r>
              <a:rPr lang="en-US" dirty="0"/>
              <a:t>Provide good wiki, </a:t>
            </a:r>
            <a:r>
              <a:rPr lang="en-US" dirty="0" err="1"/>
              <a:t>gh</a:t>
            </a:r>
            <a:r>
              <a:rPr lang="en-US" dirty="0"/>
              <a:t>-pages content, responses to user issues.</a:t>
            </a:r>
          </a:p>
        </p:txBody>
      </p:sp>
      <p:sp>
        <p:nvSpPr>
          <p:cNvPr id="4" name="Slide Number Placeholder 3"/>
          <p:cNvSpPr>
            <a:spLocks noGrp="1"/>
          </p:cNvSpPr>
          <p:nvPr>
            <p:ph type="sldNum" sz="quarter" idx="4294967295"/>
          </p:nvPr>
        </p:nvSpPr>
        <p:spPr>
          <a:xfrm>
            <a:off x="10056812" y="6532563"/>
            <a:ext cx="609600" cy="374650"/>
          </a:xfrm>
          <a:prstGeom prst="rect">
            <a:avLst/>
          </a:prstGeom>
        </p:spPr>
        <p:txBody>
          <a:bodyPr/>
          <a:lstStyle/>
          <a:p>
            <a:pPr>
              <a:defRPr/>
            </a:pPr>
            <a:fld id="{2E01D2C8-50A5-0046-921C-B4599C136B2B}" type="slidenum">
              <a:rPr lang="en-US" smtClean="0"/>
              <a:pPr>
                <a:defRPr/>
              </a:pPr>
              <a:t>66</a:t>
            </a:fld>
            <a:endParaRPr lang="en-US"/>
          </a:p>
        </p:txBody>
      </p:sp>
      <p:sp>
        <p:nvSpPr>
          <p:cNvPr id="6" name="TextBox 5"/>
          <p:cNvSpPr txBox="1"/>
          <p:nvPr/>
        </p:nvSpPr>
        <p:spPr>
          <a:xfrm>
            <a:off x="985044" y="676007"/>
            <a:ext cx="8991599"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i="1" dirty="0"/>
              <a:t>Show me the person making the most commits on an undisciplined software project and I will show you the person who is injecting the most technical debt.</a:t>
            </a:r>
          </a:p>
        </p:txBody>
      </p:sp>
    </p:spTree>
    <p:extLst>
      <p:ext uri="{BB962C8B-B14F-4D97-AF65-F5344CB8AC3E}">
        <p14:creationId xmlns:p14="http://schemas.microsoft.com/office/powerpoint/2010/main" val="3368017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149226"/>
            <a:ext cx="8686800" cy="682625"/>
          </a:xfrm>
        </p:spPr>
        <p:txBody>
          <a:bodyPr>
            <a:normAutofit fontScale="90000"/>
          </a:bodyPr>
          <a:lstStyle/>
          <a:p>
            <a:r>
              <a:rPr lang="en-US" sz="3600" b="0" dirty="0"/>
              <a:t>(Personal) Productivity++ Initiative</a:t>
            </a:r>
            <a:br>
              <a:rPr lang="en-US" sz="3600" b="0" dirty="0"/>
            </a:br>
            <a:r>
              <a:rPr lang="en-US" sz="2400" b="0" dirty="0"/>
              <a:t>Ask: </a:t>
            </a:r>
            <a:r>
              <a:rPr lang="en-US" sz="2400" b="0" i="1" dirty="0"/>
              <a:t>Is My Work _______ ?</a:t>
            </a:r>
            <a:endParaRPr lang="en-US" sz="2400" b="0" dirty="0"/>
          </a:p>
        </p:txBody>
      </p:sp>
      <p:sp>
        <p:nvSpPr>
          <p:cNvPr id="5" name="TextBox 4"/>
          <p:cNvSpPr txBox="1"/>
          <p:nvPr/>
        </p:nvSpPr>
        <p:spPr>
          <a:xfrm>
            <a:off x="1753243" y="5591578"/>
            <a:ext cx="845596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defTabSz="409575"/>
            <a:r>
              <a:rPr lang="en-US" sz="2400" dirty="0">
                <a:solidFill>
                  <a:srgbClr val="000000"/>
                </a:solidFill>
                <a:latin typeface="Arial"/>
                <a:sym typeface="Helvetica Light" charset="0"/>
                <a:hlinkClick r:id="rId2"/>
              </a:rPr>
              <a:t>https://github.com/trilinos/Trilinos/wiki/Productivity---Initiative</a:t>
            </a:r>
            <a:r>
              <a:rPr lang="en-US" sz="2400" dirty="0">
                <a:solidFill>
                  <a:srgbClr val="000000"/>
                </a:solidFill>
                <a:latin typeface="Arial"/>
                <a:sym typeface="Helvetica Light"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493" y="965019"/>
            <a:ext cx="7894638" cy="4493391"/>
          </a:xfrm>
          <a:prstGeom prst="rect">
            <a:avLst/>
          </a:prstGeom>
          <a:ln w="25400">
            <a:solidFill>
              <a:schemeClr val="tx1"/>
            </a:solidFill>
          </a:ln>
          <a:effectLst>
            <a:outerShdw blurRad="50800" dist="76200" algn="l" rotWithShape="0">
              <a:prstClr val="black">
                <a:alpha val="40000"/>
              </a:prstClr>
            </a:outerShdw>
            <a:softEdge rad="63500"/>
          </a:effectLst>
        </p:spPr>
      </p:pic>
    </p:spTree>
    <p:extLst>
      <p:ext uri="{BB962C8B-B14F-4D97-AF65-F5344CB8AC3E}">
        <p14:creationId xmlns:p14="http://schemas.microsoft.com/office/powerpoint/2010/main" val="2728903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4BD8-1B2E-E240-A547-0A5E3A699A9F}"/>
              </a:ext>
            </a:extLst>
          </p:cNvPr>
          <p:cNvSpPr>
            <a:spLocks noGrp="1"/>
          </p:cNvSpPr>
          <p:nvPr>
            <p:ph type="title"/>
          </p:nvPr>
        </p:nvSpPr>
        <p:spPr>
          <a:xfrm>
            <a:off x="365760" y="144951"/>
            <a:ext cx="11372473" cy="510909"/>
          </a:xfrm>
        </p:spPr>
        <p:txBody>
          <a:bodyPr/>
          <a:lstStyle/>
          <a:p>
            <a:r>
              <a:rPr lang="en-US" b="0" dirty="0"/>
              <a:t>Wrap Up</a:t>
            </a:r>
          </a:p>
        </p:txBody>
      </p:sp>
      <p:sp>
        <p:nvSpPr>
          <p:cNvPr id="3" name="Content Placeholder 2">
            <a:extLst>
              <a:ext uri="{FF2B5EF4-FFF2-40B4-BE49-F238E27FC236}">
                <a16:creationId xmlns:a16="http://schemas.microsoft.com/office/drawing/2014/main" id="{5659D195-832D-A546-8D30-FDFBBDACF1E8}"/>
              </a:ext>
            </a:extLst>
          </p:cNvPr>
          <p:cNvSpPr>
            <a:spLocks noGrp="1"/>
          </p:cNvSpPr>
          <p:nvPr>
            <p:ph idx="1"/>
          </p:nvPr>
        </p:nvSpPr>
        <p:spPr>
          <a:xfrm>
            <a:off x="365760" y="844692"/>
            <a:ext cx="11369809" cy="5021718"/>
          </a:xfrm>
        </p:spPr>
        <p:txBody>
          <a:bodyPr/>
          <a:lstStyle/>
          <a:p>
            <a:r>
              <a:rPr lang="en-US" sz="2400" dirty="0"/>
              <a:t>Better software engineering needed: Makes transparency &amp; reproducibility affordable.</a:t>
            </a:r>
          </a:p>
          <a:p>
            <a:r>
              <a:rPr lang="en-US" sz="2400" dirty="0"/>
              <a:t>Barely-sufficient SW engineering is turnkey with GitHub &amp; related platforms.</a:t>
            </a:r>
          </a:p>
          <a:p>
            <a:r>
              <a:rPr lang="en-US" sz="2400" dirty="0"/>
              <a:t>Agile for Scientific Software can make sense:</a:t>
            </a:r>
          </a:p>
          <a:p>
            <a:pPr lvl="1"/>
            <a:r>
              <a:rPr lang="en-US" sz="2000" dirty="0"/>
              <a:t>Careful introduction of formality, continued adoption of tools and platforms.</a:t>
            </a:r>
          </a:p>
          <a:p>
            <a:r>
              <a:rPr lang="en-US" sz="2400" dirty="0"/>
              <a:t>Lightweight, structured planning seems highly impactful:</a:t>
            </a:r>
          </a:p>
          <a:p>
            <a:pPr lvl="1"/>
            <a:r>
              <a:rPr lang="en-US" sz="2000" dirty="0"/>
              <a:t>Kanban, User/Job stories, basic design document.</a:t>
            </a:r>
          </a:p>
          <a:p>
            <a:r>
              <a:rPr lang="en-US" sz="2400" dirty="0"/>
              <a:t>Iteration and incrementation effective for continual improvement:</a:t>
            </a:r>
          </a:p>
          <a:p>
            <a:pPr lvl="1"/>
            <a:r>
              <a:rPr lang="en-US" sz="2000" dirty="0"/>
              <a:t>PSIP or similar approach can be used.</a:t>
            </a:r>
          </a:p>
          <a:p>
            <a:pPr lvl="1"/>
            <a:r>
              <a:rPr lang="en-US" sz="2000" dirty="0">
                <a:hlinkClick r:id="rId2"/>
              </a:rPr>
              <a:t>https://betterscientificsoftware.github.io/PSIP-Tools/</a:t>
            </a:r>
            <a:r>
              <a:rPr lang="en-US" sz="2000" dirty="0"/>
              <a:t> </a:t>
            </a:r>
            <a:endParaRPr lang="en-US" sz="2400" dirty="0"/>
          </a:p>
          <a:p>
            <a:r>
              <a:rPr lang="en-US" sz="2400" dirty="0"/>
              <a:t>Calling out the best in team members:</a:t>
            </a:r>
          </a:p>
          <a:p>
            <a:pPr lvl="1"/>
            <a:r>
              <a:rPr lang="en-US" sz="2000" dirty="0"/>
              <a:t>Articulate the mission, inspire members to individual improvement.</a:t>
            </a:r>
          </a:p>
        </p:txBody>
      </p:sp>
    </p:spTree>
    <p:extLst>
      <p:ext uri="{BB962C8B-B14F-4D97-AF65-F5344CB8AC3E}">
        <p14:creationId xmlns:p14="http://schemas.microsoft.com/office/powerpoint/2010/main" val="3143949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Questions, comments?</a:t>
            </a:r>
          </a:p>
        </p:txBody>
      </p:sp>
      <p:sp>
        <p:nvSpPr>
          <p:cNvPr id="3" name="Content Placeholder 2"/>
          <p:cNvSpPr>
            <a:spLocks noGrp="1"/>
          </p:cNvSpPr>
          <p:nvPr>
            <p:ph idx="1"/>
          </p:nvPr>
        </p:nvSpPr>
        <p:spPr>
          <a:xfrm>
            <a:off x="365760" y="2451046"/>
            <a:ext cx="11369809" cy="3212171"/>
          </a:xfrm>
        </p:spPr>
        <p:txBody>
          <a:bodyPr/>
          <a:lstStyle/>
          <a:p>
            <a:pPr marL="0" indent="0" algn="ctr">
              <a:buNone/>
            </a:pPr>
            <a:r>
              <a:rPr lang="en-US" sz="3600" dirty="0"/>
              <a:t>Thank You.</a:t>
            </a:r>
          </a:p>
        </p:txBody>
      </p:sp>
    </p:spTree>
    <p:extLst>
      <p:ext uri="{BB962C8B-B14F-4D97-AF65-F5344CB8AC3E}">
        <p14:creationId xmlns:p14="http://schemas.microsoft.com/office/powerpoint/2010/main" val="126802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40463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892540" cy="4925350"/>
          </a:xfrm>
        </p:spPr>
        <p:txBody>
          <a:bodyPr/>
          <a:lstStyle/>
          <a:p>
            <a:r>
              <a:rPr lang="en-US" dirty="0"/>
              <a:t>Behavior of pure water just above homogeneous 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a:p>
            <a:endParaRPr lang="en-US" dirty="0"/>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225236"/>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6649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“there’s no way you could have reproduced [the Berkeley team’s] algorithm—the way they had implemented their code—from reading their paper.”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43061890"/>
      </p:ext>
    </p:extLst>
  </p:cSld>
  <p:clrMapOvr>
    <a:masterClrMapping/>
  </p:clrMapOvr>
</p:sld>
</file>

<file path=ppt/theme/theme1.xml><?xml version="1.0" encoding="utf-8"?>
<a:theme xmlns:a="http://schemas.openxmlformats.org/drawingml/2006/main" name="Presentations (Wide Screen)">
  <a:themeElements>
    <a:clrScheme name="ECP color palette">
      <a:dk1>
        <a:sysClr val="windowText" lastClr="000000"/>
      </a:dk1>
      <a:lt1>
        <a:sysClr val="window" lastClr="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8C9FA997CE7149ACE841742BF8ADC0" ma:contentTypeVersion="5" ma:contentTypeDescription="Create a new document." ma:contentTypeScope="" ma:versionID="762a9ac1f3b34a26b8aaf1013e3cc88e">
  <xsd:schema xmlns:xsd="http://www.w3.org/2001/XMLSchema" xmlns:p="http://schemas.microsoft.com/office/2006/metadata/properties" xmlns:ns1="http://schemas.microsoft.com/sharepoint/v3" targetNamespace="http://schemas.microsoft.com/office/2006/metadata/properties" ma:root="true" ma:fieldsID="2d9f53027e0e86f806c5f46fb149790f" ns1:_="">
    <xsd:import namespace="http://schemas.microsoft.com/sharepoint/v3"/>
    <xsd:element name="properties">
      <xsd:complexType>
        <xsd:sequence>
          <xsd:element name="documentManagement">
            <xsd:complexType>
              <xsd:all>
                <xsd:element ref="ns1:EmailSender" minOccurs="0"/>
                <xsd:element ref="ns1:EmailTo" minOccurs="0"/>
                <xsd:element ref="ns1:EmailCc" minOccurs="0"/>
                <xsd:element ref="ns1:EmailFrom" minOccurs="0"/>
                <xsd:element ref="ns1:EmailSubject"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EmailSender" ma:index="8" nillable="true" ma:displayName="E-Mail Sender" ma:hidden="true" ma:internalName="EmailSender">
      <xsd:simpleType>
        <xsd:restriction base="dms:Note"/>
      </xsd:simpleType>
    </xsd:element>
    <xsd:element name="EmailTo" ma:index="9" nillable="true" ma:displayName="E-Mail To" ma:hidden="true" ma:internalName="EmailTo">
      <xsd:simpleType>
        <xsd:restriction base="dms:Note"/>
      </xsd:simpleType>
    </xsd:element>
    <xsd:element name="EmailCc" ma:index="10" nillable="true" ma:displayName="E-Mail Cc" ma:hidden="true" ma:internalName="EmailCc">
      <xsd:simpleType>
        <xsd:restriction base="dms:Note"/>
      </xsd:simpleType>
    </xsd:element>
    <xsd:element name="EmailFrom" ma:index="11" nillable="true" ma:displayName="E-Mail From" ma:hidden="true" ma:internalName="EmailFrom">
      <xsd:simpleType>
        <xsd:restriction base="dms:Text"/>
      </xsd:simpleType>
    </xsd:element>
    <xsd:element name="EmailSubject" ma:index="12" nillable="true" ma:displayName="E-Mail Subject" ma:hidden="true" ma:internalName="EmailSubjec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EmailSender xmlns="http://schemas.microsoft.com/sharepoint/v3" xsi:nil="true"/>
    <EmailFrom xmlns="http://schemas.microsoft.com/sharepoint/v3" xsi:nil="true"/>
    <EmailSubject xmlns="http://schemas.microsoft.com/sharepoint/v3" xsi:nil="true"/>
    <EmailCc xmlns="http://schemas.microsoft.com/sharepoint/v3" xsi:nil="true"/>
  </documentManagement>
</p:properties>
</file>

<file path=customXml/itemProps1.xml><?xml version="1.0" encoding="utf-8"?>
<ds:datastoreItem xmlns:ds="http://schemas.openxmlformats.org/officeDocument/2006/customXml" ds:itemID="{E7969CDF-6150-40A5-9F8A-136C5DA0B5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metadata/properties"/>
    <ds:schemaRef ds:uri="http://purl.org/dc/elements/1.1/"/>
    <ds:schemaRef ds:uri="http://schemas.microsoft.com/sharepoint/v3"/>
    <ds:schemaRef ds:uri="http://schemas.openxmlformats.org/package/2006/metadata/core-properties"/>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15850</TotalTime>
  <Words>3374</Words>
  <Application>Microsoft Macintosh PowerPoint</Application>
  <PresentationFormat>Custom</PresentationFormat>
  <Paragraphs>582</Paragraphs>
  <Slides>69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-webkit-standard</vt:lpstr>
      <vt:lpstr>Arial</vt:lpstr>
      <vt:lpstr>Arial Black</vt:lpstr>
      <vt:lpstr>Calibri</vt:lpstr>
      <vt:lpstr>Comic Sans MS</vt:lpstr>
      <vt:lpstr>Times New Roman</vt:lpstr>
      <vt:lpstr>Wingdings</vt:lpstr>
      <vt:lpstr>Presentations (Wide Screen)</vt:lpstr>
      <vt:lpstr>Software Engineering Best Practices Why, What and How</vt:lpstr>
      <vt:lpstr>Acknowledgments</vt:lpstr>
      <vt:lpstr>My Background</vt:lpstr>
      <vt:lpstr>Outline</vt:lpstr>
      <vt:lpstr>My Perspective</vt:lpstr>
      <vt:lpstr>Transparency &amp; Reproducibility</vt:lpstr>
      <vt:lpstr>Transparency &amp; Reproducibility</vt:lpstr>
      <vt:lpstr>Computational Science Example</vt:lpstr>
      <vt:lpstr>Computational Science Example</vt:lpstr>
      <vt:lpstr>Publication Trends</vt:lpstr>
      <vt:lpstr> ACM TOMS Reproducible Computational Results (RCR)</vt:lpstr>
      <vt:lpstr>SC18 Reproducibility Initiative</vt:lpstr>
      <vt:lpstr>Improving Trustworthiness at Scale</vt:lpstr>
      <vt:lpstr>Reproducibility and Supercomputing</vt:lpstr>
      <vt:lpstr>Sources for meta-computations</vt:lpstr>
      <vt:lpstr>Example: HPCG Benchmark</vt:lpstr>
      <vt:lpstr>Coming to Your World Soon: Reproducibility Requirements</vt:lpstr>
      <vt:lpstr>Questions, comments?</vt:lpstr>
      <vt:lpstr>Better Productivity and Sustainability</vt:lpstr>
      <vt:lpstr>Incentives Demand Investments, Enabled by Investments</vt:lpstr>
      <vt:lpstr>Tradeoffs: Better, faster, cheaper</vt:lpstr>
      <vt:lpstr>Improved developer productivity</vt:lpstr>
      <vt:lpstr>Improved software sustainability</vt:lpstr>
      <vt:lpstr>Which of These Enhance Reproducibility?</vt:lpstr>
      <vt:lpstr>Software Engineering Basics</vt:lpstr>
      <vt:lpstr>Barely-sufficient Software Engineering: Updated</vt:lpstr>
      <vt:lpstr>Small Teams</vt:lpstr>
      <vt:lpstr>Small team interaction model</vt:lpstr>
      <vt:lpstr>Large team challenges</vt:lpstr>
      <vt:lpstr>Small team challenges</vt:lpstr>
      <vt:lpstr>Research Team Member Lifecycle</vt:lpstr>
      <vt:lpstr>Checklists &amp; Policies</vt:lpstr>
      <vt:lpstr>Your checklists &amp; policies?</vt:lpstr>
      <vt:lpstr>Samples from Collegeville Org: Policies, Initiation Checklist</vt:lpstr>
      <vt:lpstr>Questions, comments?</vt:lpstr>
      <vt:lpstr>Agile and Scientific Software</vt:lpstr>
      <vt:lpstr>What is Agile?</vt:lpstr>
      <vt:lpstr>Why Agile?</vt:lpstr>
      <vt:lpstr>Getting Started with Agile</vt:lpstr>
      <vt:lpstr>Kanban principles</vt:lpstr>
      <vt:lpstr>Basic Kanban</vt:lpstr>
      <vt:lpstr>Personal Kanban</vt:lpstr>
      <vt:lpstr>Kanban tools</vt:lpstr>
      <vt:lpstr>Importance of “In Progress” concept for you</vt:lpstr>
      <vt:lpstr>Building on Kanban</vt:lpstr>
      <vt:lpstr>Samples from Collegeville Org: Kanban Board</vt:lpstr>
      <vt:lpstr>Kanban in GitHub</vt:lpstr>
      <vt:lpstr>My Experience with Kanban</vt:lpstr>
      <vt:lpstr>Questions, comments?</vt:lpstr>
      <vt:lpstr>Planning</vt:lpstr>
      <vt:lpstr>Code-and-Fix Development Approach</vt:lpstr>
      <vt:lpstr>Simple Planned Development Approach</vt:lpstr>
      <vt:lpstr>Stories</vt:lpstr>
      <vt:lpstr>User Stories: “As a &lt; &gt;, I want &lt; &gt;, so that &lt; &gt;.”</vt:lpstr>
      <vt:lpstr>Phase 1: Generate Stories</vt:lpstr>
      <vt:lpstr>Phase 2: Scope, refine, prioritize</vt:lpstr>
      <vt:lpstr>Stories Useful in Many Settings</vt:lpstr>
      <vt:lpstr>Documenting Design</vt:lpstr>
      <vt:lpstr>Planning tools: Use what you know</vt:lpstr>
      <vt:lpstr>How To Get Better</vt:lpstr>
      <vt:lpstr>Basic Strategy for Introducing Things We Will Talk About</vt:lpstr>
      <vt:lpstr>Productivity &amp; Sustainability Improvement Planning (PSIP)</vt:lpstr>
      <vt:lpstr>Productivity and Sustainability Improvement Planning (PSIP)  Examples: EXAALT &amp; MPICH</vt:lpstr>
      <vt:lpstr>Personal Expectations</vt:lpstr>
      <vt:lpstr>Final Thoughts: Commitment to Quality</vt:lpstr>
      <vt:lpstr>A Few Concrete Recommendations</vt:lpstr>
      <vt:lpstr>(Personal) Productivity++ Initiative Ask: Is My Work _______ ?</vt:lpstr>
      <vt:lpstr>Wrap Up</vt:lpstr>
      <vt:lpstr>Questions, comments?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Lathrop, Scott A</cp:lastModifiedBy>
  <cp:revision>247</cp:revision>
  <cp:lastPrinted>2017-09-08T16:56:53Z</cp:lastPrinted>
  <dcterms:created xsi:type="dcterms:W3CDTF">2015-03-03T13:47:39Z</dcterms:created>
  <dcterms:modified xsi:type="dcterms:W3CDTF">2019-08-23T11:17:03Z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